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4" r:id="rId2"/>
    <p:sldId id="266" r:id="rId3"/>
    <p:sldId id="272"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8" r:id="rId18"/>
    <p:sldId id="289" r:id="rId19"/>
    <p:sldId id="290" r:id="rId20"/>
    <p:sldId id="291" r:id="rId21"/>
    <p:sldId id="292" r:id="rId22"/>
    <p:sldId id="293" r:id="rId23"/>
    <p:sldId id="294" r:id="rId24"/>
    <p:sldId id="295" r:id="rId25"/>
    <p:sldId id="296" r:id="rId26"/>
    <p:sldId id="304" r:id="rId27"/>
    <p:sldId id="305" r:id="rId28"/>
    <p:sldId id="300" r:id="rId29"/>
    <p:sldId id="302" r:id="rId30"/>
    <p:sldId id="303" r:id="rId31"/>
    <p:sldId id="306" r:id="rId32"/>
    <p:sldId id="307" r:id="rId33"/>
    <p:sldId id="308" r:id="rId34"/>
    <p:sldId id="309" r:id="rId35"/>
    <p:sldId id="310" r:id="rId36"/>
    <p:sldId id="311" r:id="rId37"/>
    <p:sldId id="312" r:id="rId38"/>
    <p:sldId id="396" r:id="rId39"/>
    <p:sldId id="313" r:id="rId40"/>
    <p:sldId id="315" r:id="rId41"/>
    <p:sldId id="316" r:id="rId42"/>
    <p:sldId id="317" r:id="rId43"/>
    <p:sldId id="318" r:id="rId44"/>
    <p:sldId id="319" r:id="rId45"/>
    <p:sldId id="320" r:id="rId46"/>
    <p:sldId id="321" r:id="rId47"/>
    <p:sldId id="322" r:id="rId48"/>
    <p:sldId id="397" r:id="rId49"/>
    <p:sldId id="323" r:id="rId50"/>
    <p:sldId id="324" r:id="rId51"/>
    <p:sldId id="325" r:id="rId52"/>
    <p:sldId id="326" r:id="rId53"/>
    <p:sldId id="398"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8" r:id="rId73"/>
    <p:sldId id="349" r:id="rId74"/>
    <p:sldId id="350" r:id="rId75"/>
    <p:sldId id="351" r:id="rId76"/>
    <p:sldId id="352" r:id="rId77"/>
    <p:sldId id="353" r:id="rId78"/>
    <p:sldId id="346" r:id="rId79"/>
    <p:sldId id="354" r:id="rId80"/>
    <p:sldId id="355" r:id="rId81"/>
    <p:sldId id="356" r:id="rId82"/>
    <p:sldId id="357" r:id="rId83"/>
    <p:sldId id="358" r:id="rId84"/>
    <p:sldId id="359" r:id="rId85"/>
    <p:sldId id="360" r:id="rId86"/>
    <p:sldId id="361" r:id="rId87"/>
    <p:sldId id="362" r:id="rId88"/>
    <p:sldId id="363" r:id="rId89"/>
    <p:sldId id="364" r:id="rId90"/>
    <p:sldId id="365" r:id="rId91"/>
    <p:sldId id="366" r:id="rId92"/>
    <p:sldId id="367" r:id="rId93"/>
    <p:sldId id="368" r:id="rId94"/>
    <p:sldId id="369" r:id="rId95"/>
    <p:sldId id="370" r:id="rId96"/>
    <p:sldId id="372" r:id="rId97"/>
    <p:sldId id="373" r:id="rId98"/>
    <p:sldId id="374" r:id="rId99"/>
    <p:sldId id="375" r:id="rId100"/>
    <p:sldId id="376" r:id="rId101"/>
    <p:sldId id="377" r:id="rId102"/>
    <p:sldId id="378" r:id="rId103"/>
    <p:sldId id="379" r:id="rId104"/>
    <p:sldId id="380" r:id="rId105"/>
    <p:sldId id="381" r:id="rId106"/>
    <p:sldId id="382" r:id="rId107"/>
    <p:sldId id="384" r:id="rId108"/>
    <p:sldId id="385" r:id="rId109"/>
    <p:sldId id="386" r:id="rId110"/>
    <p:sldId id="387" r:id="rId111"/>
    <p:sldId id="388" r:id="rId112"/>
    <p:sldId id="389" r:id="rId113"/>
    <p:sldId id="390" r:id="rId114"/>
    <p:sldId id="391" r:id="rId115"/>
    <p:sldId id="395" r:id="rId116"/>
    <p:sldId id="392" r:id="rId117"/>
    <p:sldId id="393" r:id="rId118"/>
    <p:sldId id="394" r:id="rId119"/>
    <p:sldId id="260" r:id="rId120"/>
  </p:sldIdLst>
  <p:sldSz cx="12192000" cy="6858000"/>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78C"/>
    <a:srgbClr val="F2E6CC"/>
    <a:srgbClr val="E03A00"/>
    <a:srgbClr val="172B7E"/>
    <a:srgbClr val="2BA287"/>
    <a:srgbClr val="19937C"/>
    <a:srgbClr val="43AB97"/>
    <a:srgbClr val="CC008C"/>
    <a:srgbClr val="00A480"/>
    <a:srgbClr val="00A4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791" autoAdjust="0"/>
  </p:normalViewPr>
  <p:slideViewPr>
    <p:cSldViewPr snapToGrid="0" snapToObjects="1">
      <p:cViewPr varScale="1">
        <p:scale>
          <a:sx n="104" d="100"/>
          <a:sy n="104" d="100"/>
        </p:scale>
        <p:origin x="83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6"/>
            <a:ext cx="103632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15/02/2021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208117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15/02/2021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768233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39"/>
            <a:ext cx="27432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00" y="274639"/>
            <a:ext cx="80264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15/02/2021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2163113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15/02/2021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3100552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892DB89D-5D07-394E-9E68-0DA793DAC88A}" type="datetimeFigureOut">
              <a:rPr lang="es-ES" smtClean="0"/>
              <a:t>15/02/2021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840981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892DB89D-5D07-394E-9E68-0DA793DAC88A}" type="datetimeFigureOut">
              <a:rPr lang="es-ES" smtClean="0"/>
              <a:t>15/02/2021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3563036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892DB89D-5D07-394E-9E68-0DA793DAC88A}" type="datetimeFigureOut">
              <a:rPr lang="es-ES" smtClean="0"/>
              <a:t>15/02/2021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93454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892DB89D-5D07-394E-9E68-0DA793DAC88A}" type="datetimeFigureOut">
              <a:rPr lang="es-ES" smtClean="0"/>
              <a:t>15/02/2021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268878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92DB89D-5D07-394E-9E68-0DA793DAC88A}" type="datetimeFigureOut">
              <a:rPr lang="es-ES" smtClean="0"/>
              <a:t>15/02/2021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818413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3050"/>
            <a:ext cx="4011084"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892DB89D-5D07-394E-9E68-0DA793DAC88A}" type="datetimeFigureOut">
              <a:rPr lang="es-ES" smtClean="0"/>
              <a:t>15/02/2021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357397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lang="es-ES"/>
          </a:p>
        </p:txBody>
      </p:sp>
      <p:sp>
        <p:nvSpPr>
          <p:cNvPr id="4" name="Marcador de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892DB89D-5D07-394E-9E68-0DA793DAC88A}" type="datetimeFigureOut">
              <a:rPr lang="es-ES" smtClean="0"/>
              <a:t>15/02/2021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74998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DB89D-5D07-394E-9E68-0DA793DAC88A}" type="datetimeFigureOut">
              <a:rPr lang="es-ES" smtClean="0"/>
              <a:t>15/02/2021</a:t>
            </a:fld>
            <a:endParaRPr lang="es-ES"/>
          </a:p>
        </p:txBody>
      </p:sp>
      <p:sp>
        <p:nvSpPr>
          <p:cNvPr id="5" name="Marcador de pie de pá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C2BA4-81C0-F544-BD72-C8CB9DA7C802}" type="slidenum">
              <a:rPr lang="es-ES" smtClean="0"/>
              <a:t>‹Nº›</a:t>
            </a:fld>
            <a:endParaRPr lang="es-ES"/>
          </a:p>
        </p:txBody>
      </p:sp>
    </p:spTree>
    <p:extLst>
      <p:ext uri="{BB962C8B-B14F-4D97-AF65-F5344CB8AC3E}">
        <p14:creationId xmlns:p14="http://schemas.microsoft.com/office/powerpoint/2010/main" val="14316188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www.topuniversities.com/"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estadisticas.unal.edu.co/"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stadisticaun.github.io/BoletinLaPaz/" TargetMode="External"/><Relationship Id="rId3" Type="http://schemas.openxmlformats.org/officeDocument/2006/relationships/hyperlink" Target="http://estadisticas.unal.edu.co/menu-principal/cifras-generales/cifras-generales/" TargetMode="External"/><Relationship Id="rId7" Type="http://schemas.openxmlformats.org/officeDocument/2006/relationships/hyperlink" Target="http://estadisticas.unal.edu.co/menu-principal/cifras-sedes/palmira/" TargetMode="External"/><Relationship Id="rId12" Type="http://schemas.openxmlformats.org/officeDocument/2006/relationships/hyperlink" Target="https://estadisticaun.github.io/BoletinTumaco/" TargetMode="External"/><Relationship Id="rId2" Type="http://schemas.openxmlformats.org/officeDocument/2006/relationships/hyperlink" Target="http://estadisticas.unal.edu.co/home/" TargetMode="External"/><Relationship Id="rId1" Type="http://schemas.openxmlformats.org/officeDocument/2006/relationships/slideLayout" Target="../slideLayouts/slideLayout2.xml"/><Relationship Id="rId6" Type="http://schemas.openxmlformats.org/officeDocument/2006/relationships/hyperlink" Target="http://estadisticas.unal.edu.co/menu-principal/cifras-sedes/manizales/" TargetMode="External"/><Relationship Id="rId11" Type="http://schemas.openxmlformats.org/officeDocument/2006/relationships/hyperlink" Target="https://estadisticaun.github.io/BoletinCaribe/" TargetMode="External"/><Relationship Id="rId5" Type="http://schemas.openxmlformats.org/officeDocument/2006/relationships/hyperlink" Target="http://estadisticas.unal.edu.co/menu-principal/cifras-sedes/medellin/" TargetMode="External"/><Relationship Id="rId10" Type="http://schemas.openxmlformats.org/officeDocument/2006/relationships/hyperlink" Target="https://estadisticaun.github.io/BoletinAmazonia/" TargetMode="External"/><Relationship Id="rId4" Type="http://schemas.openxmlformats.org/officeDocument/2006/relationships/hyperlink" Target="http://estadisticas.unal.edu.co/menu-principal/cifras-sedes/bogota/" TargetMode="External"/><Relationship Id="rId9" Type="http://schemas.openxmlformats.org/officeDocument/2006/relationships/hyperlink" Target="https://estadisticaun.github.io/BoletinOrinoqui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estadisticaun.github.io/BoletinLaPaz/" TargetMode="External"/><Relationship Id="rId3" Type="http://schemas.openxmlformats.org/officeDocument/2006/relationships/hyperlink" Target="http://estadisticas.unal.edu.co/menu-principal/cifras-generales/cifras-generales/" TargetMode="External"/><Relationship Id="rId7" Type="http://schemas.openxmlformats.org/officeDocument/2006/relationships/hyperlink" Target="http://estadisticas.unal.edu.co/menu-principal/cifras-sedes/palmira/" TargetMode="External"/><Relationship Id="rId12" Type="http://schemas.openxmlformats.org/officeDocument/2006/relationships/hyperlink" Target="https://estadisticaun.github.io/BoletinTumaco/" TargetMode="External"/><Relationship Id="rId2" Type="http://schemas.openxmlformats.org/officeDocument/2006/relationships/hyperlink" Target="http://estadisticas.unal.edu.co/home/" TargetMode="External"/><Relationship Id="rId1" Type="http://schemas.openxmlformats.org/officeDocument/2006/relationships/slideLayout" Target="../slideLayouts/slideLayout2.xml"/><Relationship Id="rId6" Type="http://schemas.openxmlformats.org/officeDocument/2006/relationships/hyperlink" Target="http://estadisticas.unal.edu.co/menu-principal/cifras-sedes/manizales/" TargetMode="External"/><Relationship Id="rId11" Type="http://schemas.openxmlformats.org/officeDocument/2006/relationships/hyperlink" Target="https://estadisticaun.github.io/BoletinCaribe/" TargetMode="External"/><Relationship Id="rId5" Type="http://schemas.openxmlformats.org/officeDocument/2006/relationships/hyperlink" Target="http://estadisticas.unal.edu.co/menu-principal/cifras-sedes/medellin/" TargetMode="External"/><Relationship Id="rId10" Type="http://schemas.openxmlformats.org/officeDocument/2006/relationships/hyperlink" Target="https://estadisticaun.github.io/BoletinAmazonia/" TargetMode="External"/><Relationship Id="rId4" Type="http://schemas.openxmlformats.org/officeDocument/2006/relationships/hyperlink" Target="http://estadisticas.unal.edu.co/menu-principal/cifras-sedes/bogota/" TargetMode="External"/><Relationship Id="rId9" Type="http://schemas.openxmlformats.org/officeDocument/2006/relationships/hyperlink" Target="https://estadisticaun.github.io/BoletinOrinoquia/"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estadisticaun.github.io/TendenciasCSU/#77" TargetMode="External"/><Relationship Id="rId3" Type="http://schemas.openxmlformats.org/officeDocument/2006/relationships/hyperlink" Target="https://estadisticaun.github.io/TendenciasCSU/#30" TargetMode="External"/><Relationship Id="rId7" Type="http://schemas.openxmlformats.org/officeDocument/2006/relationships/hyperlink" Target="https://estadisticaun.github.io/TendenciasCSU/#74" TargetMode="External"/><Relationship Id="rId12" Type="http://schemas.openxmlformats.org/officeDocument/2006/relationships/hyperlink" Target="https://estadisticaun.github.io/TendenciasCSU/#124" TargetMode="External"/><Relationship Id="rId2" Type="http://schemas.openxmlformats.org/officeDocument/2006/relationships/hyperlink" Target="https://estadisticaun.github.io/TendenciasCSU/#6" TargetMode="External"/><Relationship Id="rId1" Type="http://schemas.openxmlformats.org/officeDocument/2006/relationships/slideLayout" Target="../slideLayouts/slideLayout2.xml"/><Relationship Id="rId6" Type="http://schemas.openxmlformats.org/officeDocument/2006/relationships/hyperlink" Target="https://estadisticaun.github.io/TendenciasCSU/#51" TargetMode="External"/><Relationship Id="rId11" Type="http://schemas.openxmlformats.org/officeDocument/2006/relationships/hyperlink" Target="https://estadisticaun.github.io/TendenciasCSU/#104" TargetMode="External"/><Relationship Id="rId5" Type="http://schemas.openxmlformats.org/officeDocument/2006/relationships/hyperlink" Target="https://estadisticaun.github.io/TendenciasCSU/#42" TargetMode="External"/><Relationship Id="rId10" Type="http://schemas.openxmlformats.org/officeDocument/2006/relationships/hyperlink" Target="https://estadisticaun.github.io/TendenciasCSU/#80" TargetMode="External"/><Relationship Id="rId4" Type="http://schemas.openxmlformats.org/officeDocument/2006/relationships/hyperlink" Target="https://estadisticaun.github.io/TendenciasCSU/#31" TargetMode="External"/><Relationship Id="rId9" Type="http://schemas.openxmlformats.org/officeDocument/2006/relationships/hyperlink" Target="https://estadisticaun.github.io/TendenciasCSU/#78"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767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a:t>
            </a:r>
            <a:r>
              <a:rPr lang="es-CO" sz="2200" dirty="0" smtClean="0">
                <a:solidFill>
                  <a:srgbClr val="172B7E"/>
                </a:solidFill>
                <a:latin typeface="Ancizar Serif Extrabold" panose="020A0902070300000003" pitchFamily="18" charset="0"/>
                <a:cs typeface="Ancizar Sans Extrabold"/>
              </a:rPr>
              <a:t>Aspirantes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547446" y="5733795"/>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446" y="866273"/>
            <a:ext cx="9511981" cy="4867521"/>
          </a:xfrm>
          <a:prstGeom prst="rect">
            <a:avLst/>
          </a:prstGeom>
        </p:spPr>
      </p:pic>
    </p:spTree>
    <p:extLst>
      <p:ext uri="{BB962C8B-B14F-4D97-AF65-F5344CB8AC3E}">
        <p14:creationId xmlns:p14="http://schemas.microsoft.com/office/powerpoint/2010/main" val="37546788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02995" y="195590"/>
            <a:ext cx="1185046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Clasificación revistas de la unal</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389970" y="5837608"/>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 con base en información provista por la Vicerrectoría de Investigación</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970" y="764749"/>
            <a:ext cx="9222612" cy="5068233"/>
          </a:xfrm>
          <a:prstGeom prst="rect">
            <a:avLst/>
          </a:prstGeom>
        </p:spPr>
      </p:pic>
    </p:spTree>
    <p:extLst>
      <p:ext uri="{BB962C8B-B14F-4D97-AF65-F5344CB8AC3E}">
        <p14:creationId xmlns:p14="http://schemas.microsoft.com/office/powerpoint/2010/main" val="117273914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02995" y="195590"/>
            <a:ext cx="1185046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productos sometidos al comité de puntaje de la unal</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983570" y="5846860"/>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 con base en información provista por la Vicerrectoría de Investigación</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70" y="812800"/>
            <a:ext cx="10584873" cy="4941455"/>
          </a:xfrm>
          <a:prstGeom prst="rect">
            <a:avLst/>
          </a:prstGeom>
        </p:spPr>
      </p:pic>
    </p:spTree>
    <p:extLst>
      <p:ext uri="{BB962C8B-B14F-4D97-AF65-F5344CB8AC3E}">
        <p14:creationId xmlns:p14="http://schemas.microsoft.com/office/powerpoint/2010/main" val="268229942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02995" y="195590"/>
            <a:ext cx="1185046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productos sometidos al comité de puntaje por tipología</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413164" y="5800709"/>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 con base en información provista por la Vicerrectoría de Investigación</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64" y="823142"/>
            <a:ext cx="9504218" cy="4931354"/>
          </a:xfrm>
          <a:prstGeom prst="rect">
            <a:avLst/>
          </a:prstGeom>
        </p:spPr>
      </p:pic>
    </p:spTree>
    <p:extLst>
      <p:ext uri="{BB962C8B-B14F-4D97-AF65-F5344CB8AC3E}">
        <p14:creationId xmlns:p14="http://schemas.microsoft.com/office/powerpoint/2010/main" val="23757032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1033542"/>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El </a:t>
            </a:r>
            <a:r>
              <a:rPr lang="es-CO" sz="2000" dirty="0">
                <a:solidFill>
                  <a:schemeClr val="tx1">
                    <a:lumMod val="65000"/>
                    <a:lumOff val="35000"/>
                  </a:schemeClr>
                </a:solidFill>
                <a:latin typeface="Ancizar Sans Light" panose="020B0502040300000003" pitchFamily="34" charset="0"/>
                <a:cs typeface="Ancizar Serif"/>
              </a:rPr>
              <a:t>10% (578 de 5353) de los grupos de investigación categorizados en SCIENTI pertenecen a la Universidad Nacional de Colombia.</a:t>
            </a:r>
          </a:p>
        </p:txBody>
      </p:sp>
      <p:sp>
        <p:nvSpPr>
          <p:cNvPr id="8" name="Rectángulo 7"/>
          <p:cNvSpPr/>
          <p:nvPr/>
        </p:nvSpPr>
        <p:spPr>
          <a:xfrm>
            <a:off x="471053" y="1847937"/>
            <a:ext cx="10926618" cy="1015663"/>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El </a:t>
            </a:r>
            <a:r>
              <a:rPr lang="es-CO" sz="2000" dirty="0">
                <a:solidFill>
                  <a:schemeClr val="tx1">
                    <a:lumMod val="65000"/>
                    <a:lumOff val="35000"/>
                  </a:schemeClr>
                </a:solidFill>
                <a:latin typeface="Ancizar Sans Light" panose="020B0502040300000003" pitchFamily="34" charset="0"/>
                <a:cs typeface="Ancizar Serif"/>
              </a:rPr>
              <a:t>81% de los grupos de investigación de la Universidad está conformado por miembros de una misma sede; el 3.6% involucra miembros de 3 o más sedes de las 9 existentes – baja interacción entre sedes.</a:t>
            </a:r>
          </a:p>
        </p:txBody>
      </p:sp>
      <p:sp>
        <p:nvSpPr>
          <p:cNvPr id="6" name="Rectángulo 5"/>
          <p:cNvSpPr/>
          <p:nvPr/>
        </p:nvSpPr>
        <p:spPr>
          <a:xfrm>
            <a:off x="471053" y="2948258"/>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La </a:t>
            </a:r>
            <a:r>
              <a:rPr lang="es-CO" sz="2000" dirty="0">
                <a:solidFill>
                  <a:schemeClr val="tx1">
                    <a:lumMod val="65000"/>
                    <a:lumOff val="35000"/>
                  </a:schemeClr>
                </a:solidFill>
                <a:latin typeface="Ancizar Sans Light" panose="020B0502040300000003" pitchFamily="34" charset="0"/>
                <a:cs typeface="Ancizar Serif"/>
              </a:rPr>
              <a:t>Universidad Nacional congrega el 10% (31 de 275) de las revistas que hacen parte a nivel nacional del Índice Bibliográfico PUBLINDEX.</a:t>
            </a:r>
          </a:p>
        </p:txBody>
      </p:sp>
      <p:sp>
        <p:nvSpPr>
          <p:cNvPr id="3" name="Rectángulo 2"/>
          <p:cNvSpPr/>
          <p:nvPr/>
        </p:nvSpPr>
        <p:spPr>
          <a:xfrm>
            <a:off x="429490" y="3745997"/>
            <a:ext cx="11009743" cy="1015663"/>
          </a:xfrm>
          <a:prstGeom prst="rect">
            <a:avLst/>
          </a:prstGeom>
        </p:spPr>
        <p:txBody>
          <a:bodyPr wrap="square">
            <a:spAutoFit/>
          </a:bodyPr>
          <a:lstStyle/>
          <a:p>
            <a:pPr marL="342900" indent="-34290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Ninguna </a:t>
            </a:r>
            <a:r>
              <a:rPr lang="es-CO" sz="2000" dirty="0">
                <a:solidFill>
                  <a:schemeClr val="tx1">
                    <a:lumMod val="65000"/>
                    <a:lumOff val="35000"/>
                  </a:schemeClr>
                </a:solidFill>
                <a:latin typeface="Ancizar Sans Light" panose="020B0502040300000003" pitchFamily="34" charset="0"/>
                <a:cs typeface="Ancizar Serif"/>
              </a:rPr>
              <a:t>revista de la Universidad está categorizada en el nivel A1 y sólo una hace parte de la categoría A2. </a:t>
            </a:r>
            <a:r>
              <a:rPr lang="es-CO" sz="2000" dirty="0">
                <a:solidFill>
                  <a:schemeClr val="tx1">
                    <a:lumMod val="65000"/>
                    <a:lumOff val="35000"/>
                  </a:schemeClr>
                </a:solidFill>
                <a:latin typeface="Ancizar Sans Light" panose="020B0502040300000003" pitchFamily="34" charset="0"/>
                <a:cs typeface="Ancizar Serif"/>
              </a:rPr>
              <a:t>En correspondencia, el 58% (18) y el 39% (12) de las revistas de la institución están clasificadas en los niveles C y B, respectivamente.</a:t>
            </a:r>
          </a:p>
        </p:txBody>
      </p:sp>
      <p:sp>
        <p:nvSpPr>
          <p:cNvPr id="5" name="Rectángulo 4"/>
          <p:cNvSpPr/>
          <p:nvPr/>
        </p:nvSpPr>
        <p:spPr>
          <a:xfrm>
            <a:off x="429490" y="4844830"/>
            <a:ext cx="11009743" cy="1015663"/>
          </a:xfrm>
          <a:prstGeom prst="rect">
            <a:avLst/>
          </a:prstGeom>
        </p:spPr>
        <p:txBody>
          <a:bodyPr wrap="square">
            <a:spAutoFit/>
          </a:bodyPr>
          <a:lstStyle/>
          <a:p>
            <a:pPr marL="342900" indent="-34290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evolución del número de productos académicos sometidos al Comité de Puntaje ha venido decreciendo durante los últimos 8 años. De 6853 productos sometidos a este Comité en el año 2011 se pasó a 5532 en el año 2019 –decrecimiento del 19%-.</a:t>
            </a:r>
          </a:p>
        </p:txBody>
      </p:sp>
    </p:spTree>
    <p:extLst>
      <p:ext uri="{BB962C8B-B14F-4D97-AF65-F5344CB8AC3E}">
        <p14:creationId xmlns:p14="http://schemas.microsoft.com/office/powerpoint/2010/main" val="100942303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1033542"/>
            <a:ext cx="10889673"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La </a:t>
            </a:r>
            <a:r>
              <a:rPr lang="es-CO" sz="2000" dirty="0">
                <a:solidFill>
                  <a:schemeClr val="tx1">
                    <a:lumMod val="65000"/>
                    <a:lumOff val="35000"/>
                  </a:schemeClr>
                </a:solidFill>
                <a:latin typeface="Ancizar Sans Light" panose="020B0502040300000003" pitchFamily="34" charset="0"/>
                <a:cs typeface="Ancizar Serif"/>
              </a:rPr>
              <a:t>generación de productos de nuevo conocimiento y de divulgación científica son los tipos de productos sometidos al Comité de Puntaje que más han decrecido. </a:t>
            </a:r>
            <a:r>
              <a:rPr lang="es-CO" sz="2000" dirty="0">
                <a:solidFill>
                  <a:schemeClr val="tx1">
                    <a:lumMod val="65000"/>
                    <a:lumOff val="35000"/>
                  </a:schemeClr>
                </a:solidFill>
                <a:latin typeface="Ancizar Sans Light" panose="020B0502040300000003" pitchFamily="34" charset="0"/>
                <a:cs typeface="Ancizar Serif"/>
              </a:rPr>
              <a:t>En contraste, los productos sometidos por formación académica son los que mayor crecimiento han experimentado.</a:t>
            </a:r>
          </a:p>
        </p:txBody>
      </p:sp>
    </p:spTree>
    <p:extLst>
      <p:ext uri="{BB962C8B-B14F-4D97-AF65-F5344CB8AC3E}">
        <p14:creationId xmlns:p14="http://schemas.microsoft.com/office/powerpoint/2010/main" val="353035447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a:solidFill>
                  <a:srgbClr val="172B7E"/>
                </a:solidFill>
                <a:latin typeface="Ancizar Serif Extrabold" panose="020A0902070300000003" pitchFamily="18" charset="0"/>
                <a:cs typeface="Ancizar Sans Extrabold"/>
              </a:rPr>
              <a:t>5</a:t>
            </a:r>
            <a:r>
              <a:rPr lang="es-CO" sz="2400" dirty="0" smtClean="0">
                <a:solidFill>
                  <a:srgbClr val="172B7E"/>
                </a:solidFill>
                <a:latin typeface="Ancizar Serif Extrabold" panose="020A0902070300000003" pitchFamily="18" charset="0"/>
                <a:cs typeface="Ancizar Sans Extrabold"/>
              </a:rPr>
              <a:t>. rankings</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8876152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Indicadores </a:t>
            </a:r>
            <a:r>
              <a:rPr lang="es-CO" sz="1400" dirty="0">
                <a:solidFill>
                  <a:srgbClr val="172B7E"/>
                </a:solidFill>
                <a:latin typeface="Ancizar Serif Extrabold" panose="020A0902070300000003" pitchFamily="18" charset="0"/>
                <a:cs typeface="Ancizar Sans Extrabold"/>
              </a:rPr>
              <a:t>que mide el ranking QS </a:t>
            </a:r>
            <a:r>
              <a:rPr lang="es-CO" sz="1400" dirty="0" smtClean="0">
                <a:solidFill>
                  <a:srgbClr val="172B7E"/>
                </a:solidFill>
                <a:latin typeface="Ancizar Serif Extrabold" panose="020A0902070300000003" pitchFamily="18" charset="0"/>
                <a:cs typeface="Ancizar Sans Extrabold"/>
              </a:rPr>
              <a:t>Mundo</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pic>
        <p:nvPicPr>
          <p:cNvPr id="5122" name="Picture 2" descr="https://estadisticaun.github.io/TendenciasCSU/Imagenes/Rankin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121" y="1212301"/>
            <a:ext cx="7455189" cy="450030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413164" y="5800709"/>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a:t>
            </a:r>
            <a:endParaRPr lang="es-ES" sz="8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172284258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total y puesto en el </a:t>
            </a:r>
            <a:r>
              <a:rPr lang="es-CO" sz="1400" dirty="0" smtClean="0">
                <a:solidFill>
                  <a:srgbClr val="172B7E"/>
                </a:solidFill>
                <a:latin typeface="Ancizar Serif Extrabold" panose="020A0902070300000003" pitchFamily="18" charset="0"/>
                <a:cs typeface="Ancizar Sans Extrabold"/>
              </a:rPr>
              <a:t>mundo</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413165" y="5800709"/>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7170" name="Picture 2" descr="https://estadisticaun.github.io/TendenciasCSU/Imagenes/Rankin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1316326"/>
            <a:ext cx="9982200" cy="440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031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Puesto </a:t>
            </a:r>
            <a:r>
              <a:rPr lang="es-CO" sz="1400" dirty="0">
                <a:solidFill>
                  <a:srgbClr val="172B7E"/>
                </a:solidFill>
                <a:latin typeface="Ancizar Serif Extrabold" panose="020A0902070300000003" pitchFamily="18" charset="0"/>
                <a:cs typeface="Ancizar Sans Extrabold"/>
              </a:rPr>
              <a:t>en el ranking - </a:t>
            </a:r>
            <a:r>
              <a:rPr lang="es-CO" sz="1400" dirty="0" smtClean="0">
                <a:solidFill>
                  <a:srgbClr val="172B7E"/>
                </a:solidFill>
                <a:latin typeface="Ancizar Serif Extrabold" panose="020A0902070300000003" pitchFamily="18" charset="0"/>
                <a:cs typeface="Ancizar Sans Extrabold"/>
              </a:rPr>
              <a:t>evolución</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413165" y="5800709"/>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9218" name="Picture 2" descr="https://estadisticaun.github.io/TendenciasCSU/Imagenes/Ranking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700" y="1124202"/>
            <a:ext cx="8824464" cy="459310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413164" y="5800709"/>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a:t>
            </a:r>
            <a:endParaRPr lang="es-ES" sz="8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306512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total y puesto por indicador en el </a:t>
            </a:r>
            <a:r>
              <a:rPr lang="es-CO" sz="1400" dirty="0" smtClean="0">
                <a:solidFill>
                  <a:srgbClr val="172B7E"/>
                </a:solidFill>
                <a:latin typeface="Ancizar Serif Extrabold" panose="020A0902070300000003" pitchFamily="18" charset="0"/>
                <a:cs typeface="Ancizar Sans Extrabold"/>
              </a:rPr>
              <a:t>mundo</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01" y="5704055"/>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10242" name="Picture 2" descr="https://estadisticaun.github.io/TendenciasCSU/Imagenes/Ranking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956" y="1323110"/>
            <a:ext cx="9982200" cy="418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001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a:t>
            </a:r>
            <a:r>
              <a:rPr lang="es-CO" sz="2200" dirty="0" smtClean="0">
                <a:solidFill>
                  <a:srgbClr val="172B7E"/>
                </a:solidFill>
                <a:latin typeface="Ancizar Serif Extrabold" panose="020A0902070300000003" pitchFamily="18" charset="0"/>
                <a:cs typeface="Ancizar Sans Extrabold"/>
              </a:rPr>
              <a:t>Aspirantes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63" y="5640403"/>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63" y="952900"/>
            <a:ext cx="9920438" cy="4687503"/>
          </a:xfrm>
          <a:prstGeom prst="rect">
            <a:avLst/>
          </a:prstGeom>
        </p:spPr>
      </p:pic>
    </p:spTree>
    <p:extLst>
      <p:ext uri="{BB962C8B-B14F-4D97-AF65-F5344CB8AC3E}">
        <p14:creationId xmlns:p14="http://schemas.microsoft.com/office/powerpoint/2010/main" val="3176494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6092" y="1526801"/>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Puesto </a:t>
            </a:r>
            <a:r>
              <a:rPr lang="es-CO" sz="1400" dirty="0">
                <a:solidFill>
                  <a:srgbClr val="172B7E"/>
                </a:solidFill>
                <a:latin typeface="Ancizar Serif Extrabold" panose="020A0902070300000003" pitchFamily="18" charset="0"/>
                <a:cs typeface="Ancizar Sans Extrabold"/>
              </a:rPr>
              <a:t>en el listado mundial </a:t>
            </a:r>
            <a:r>
              <a:rPr lang="es-CO" sz="1400" dirty="0" smtClean="0">
                <a:solidFill>
                  <a:srgbClr val="172B7E"/>
                </a:solidFill>
                <a:latin typeface="Ancizar Serif Extrabold" panose="020A0902070300000003" pitchFamily="18" charset="0"/>
                <a:cs typeface="Ancizar Sans Extrabold"/>
              </a:rPr>
              <a:t>2020</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85090" y="702752"/>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a:t>
            </a:r>
            <a:r>
              <a:rPr lang="es-CO" sz="2200" dirty="0">
                <a:solidFill>
                  <a:srgbClr val="172B7E"/>
                </a:solidFill>
                <a:latin typeface="Ancizar Serif Extrabold" panose="020A0902070300000003" pitchFamily="18" charset="0"/>
                <a:cs typeface="Ancizar Sans Extrabold"/>
              </a:rPr>
              <a:t>Universidad Nacional (UNAL) vs Universidad de Buenos Aires (UBA)</a:t>
            </a:r>
            <a:br>
              <a:rPr lang="es-CO" sz="2200" dirty="0">
                <a:solidFill>
                  <a:srgbClr val="172B7E"/>
                </a:solidFill>
                <a:latin typeface="Ancizar Serif Extrabold" panose="020A0902070300000003" pitchFamily="18" charset="0"/>
                <a:cs typeface="Ancizar Sans Extrabold"/>
              </a:rPr>
            </a:br>
            <a:r>
              <a:rPr lang="es-CO" sz="2200" dirty="0">
                <a:solidFill>
                  <a:srgbClr val="172B7E"/>
                </a:solidFill>
                <a:latin typeface="Ancizar Serif Extrabold" panose="020A0902070300000003" pitchFamily="18" charset="0"/>
                <a:cs typeface="Ancizar Sans Extrabold"/>
              </a:rPr>
              <a:t>en el ranking QS</a:t>
            </a:r>
          </a:p>
        </p:txBody>
      </p:sp>
      <p:sp>
        <p:nvSpPr>
          <p:cNvPr id="7" name="Rectángulo 6"/>
          <p:cNvSpPr/>
          <p:nvPr/>
        </p:nvSpPr>
        <p:spPr>
          <a:xfrm>
            <a:off x="1153103" y="5796101"/>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dirty="0">
                <a:solidFill>
                  <a:schemeClr val="tx1">
                    <a:lumMod val="75000"/>
                    <a:lumOff val="25000"/>
                  </a:schemeClr>
                </a:solidFill>
                <a:latin typeface="Ancizar Sans Thin"/>
                <a:cs typeface="Ancizar Sans Thin"/>
              </a:rPr>
              <a:t>QS Analytics</a:t>
            </a:r>
            <a:endParaRPr lang="es-ES" sz="1200" dirty="0">
              <a:solidFill>
                <a:schemeClr val="tx1">
                  <a:lumMod val="75000"/>
                  <a:lumOff val="25000"/>
                </a:schemeClr>
              </a:solidFill>
              <a:latin typeface="Ancizar Sans Thin"/>
              <a:cs typeface="Ancizar Sans Thin"/>
            </a:endParaRPr>
          </a:p>
        </p:txBody>
      </p:sp>
      <p:pic>
        <p:nvPicPr>
          <p:cNvPr id="11266" name="Picture 2" descr="https://estadisticaun.github.io/TendenciasCSU/Imagenes/Ranking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503" y="1922741"/>
            <a:ext cx="7196570" cy="3813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9753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Nominaciones </a:t>
            </a:r>
            <a:r>
              <a:rPr lang="es-CO" sz="1400" dirty="0">
                <a:solidFill>
                  <a:srgbClr val="172B7E"/>
                </a:solidFill>
                <a:latin typeface="Ancizar Serif Extrabold" panose="020A0902070300000003" pitchFamily="18" charset="0"/>
                <a:cs typeface="Ancizar Sans Extrabold"/>
              </a:rPr>
              <a:t>en reputación </a:t>
            </a:r>
            <a:r>
              <a:rPr lang="es-CO" sz="1400" dirty="0" smtClean="0">
                <a:solidFill>
                  <a:srgbClr val="172B7E"/>
                </a:solidFill>
                <a:latin typeface="Ancizar Serif Extrabold" panose="020A0902070300000003" pitchFamily="18" charset="0"/>
                <a:cs typeface="Ancizar Sans Extrabold"/>
              </a:rPr>
              <a:t>académica</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unal vs uba en el ranking qs</a:t>
            </a:r>
            <a:endParaRPr lang="es-CO" sz="2200" dirty="0">
              <a:solidFill>
                <a:srgbClr val="172B7E"/>
              </a:solidFill>
              <a:latin typeface="Ancizar Serif Extrabold" panose="020A0902070300000003" pitchFamily="18" charset="0"/>
              <a:cs typeface="Ancizar Sans Extrabold"/>
            </a:endParaRPr>
          </a:p>
        </p:txBody>
      </p:sp>
      <p:pic>
        <p:nvPicPr>
          <p:cNvPr id="12290" name="Picture 2" descr="https://estadisticaun.github.io/TendenciasCSU/Imagenes/Ranking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811" y="1150934"/>
            <a:ext cx="8471189" cy="4963539"/>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55576" y="5791766"/>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dirty="0">
                <a:solidFill>
                  <a:schemeClr val="tx1">
                    <a:lumMod val="75000"/>
                    <a:lumOff val="25000"/>
                  </a:schemeClr>
                </a:solidFill>
                <a:latin typeface="Ancizar Sans Thin"/>
                <a:cs typeface="Ancizar Sans Thin"/>
              </a:rPr>
              <a:t>QS Analytics</a:t>
            </a:r>
            <a:endParaRPr lang="es-ES" sz="12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378233364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636902" y="920816"/>
            <a:ext cx="8784189"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Nominaciones </a:t>
            </a:r>
            <a:r>
              <a:rPr lang="es-CO" sz="1400" dirty="0">
                <a:solidFill>
                  <a:srgbClr val="172B7E"/>
                </a:solidFill>
                <a:latin typeface="Ancizar Serif Extrabold" panose="020A0902070300000003" pitchFamily="18" charset="0"/>
                <a:cs typeface="Ancizar Sans Extrabold"/>
              </a:rPr>
              <a:t>en reputación del empleador</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unal vs uba en el ranking qs</a:t>
            </a:r>
            <a:endParaRPr lang="es-CO" sz="2200" dirty="0">
              <a:solidFill>
                <a:srgbClr val="172B7E"/>
              </a:solidFill>
              <a:latin typeface="Ancizar Serif Extrabold" panose="020A0902070300000003" pitchFamily="18" charset="0"/>
              <a:cs typeface="Ancizar Sans Extrabold"/>
            </a:endParaRPr>
          </a:p>
        </p:txBody>
      </p:sp>
      <p:sp>
        <p:nvSpPr>
          <p:cNvPr id="8" name="Rectángulo 7"/>
          <p:cNvSpPr/>
          <p:nvPr/>
        </p:nvSpPr>
        <p:spPr>
          <a:xfrm>
            <a:off x="155576" y="5791766"/>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dirty="0">
                <a:solidFill>
                  <a:schemeClr val="tx1">
                    <a:lumMod val="75000"/>
                    <a:lumOff val="25000"/>
                  </a:schemeClr>
                </a:solidFill>
                <a:latin typeface="Ancizar Sans Thin"/>
                <a:cs typeface="Ancizar Sans Thin"/>
              </a:rPr>
              <a:t>QS Analytics</a:t>
            </a:r>
            <a:endParaRPr lang="es-ES" sz="1200" dirty="0">
              <a:solidFill>
                <a:schemeClr val="tx1">
                  <a:lumMod val="75000"/>
                  <a:lumOff val="25000"/>
                </a:schemeClr>
              </a:solidFill>
              <a:latin typeface="Ancizar Sans Thin"/>
              <a:cs typeface="Ancizar Sans Thin"/>
            </a:endParaRPr>
          </a:p>
        </p:txBody>
      </p:sp>
      <p:pic>
        <p:nvPicPr>
          <p:cNvPr id="13314" name="Picture 2" descr="https://estadisticaun.github.io/TendenciasCSU/Imagenes/Ranking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709" y="1199317"/>
            <a:ext cx="8977746" cy="483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286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917390"/>
            <a:ext cx="5856262"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Resultados </a:t>
            </a:r>
            <a:r>
              <a:rPr lang="es-CO" sz="1400" dirty="0">
                <a:solidFill>
                  <a:srgbClr val="172B7E"/>
                </a:solidFill>
                <a:latin typeface="Ancizar Serif Extrabold" panose="020A0902070300000003" pitchFamily="18" charset="0"/>
                <a:cs typeface="Ancizar Sans Extrabold"/>
              </a:rPr>
              <a:t>en investigación</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unal vs uba en el ranking qs</a:t>
            </a:r>
            <a:endParaRPr lang="es-CO" sz="2200" dirty="0">
              <a:solidFill>
                <a:srgbClr val="172B7E"/>
              </a:solidFill>
              <a:latin typeface="Ancizar Serif Extrabold" panose="020A0902070300000003" pitchFamily="18" charset="0"/>
              <a:cs typeface="Ancizar Sans Extrabold"/>
            </a:endParaRPr>
          </a:p>
        </p:txBody>
      </p:sp>
      <p:sp>
        <p:nvSpPr>
          <p:cNvPr id="8" name="Rectángulo 7"/>
          <p:cNvSpPr/>
          <p:nvPr/>
        </p:nvSpPr>
        <p:spPr>
          <a:xfrm>
            <a:off x="155576" y="5791766"/>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dirty="0">
                <a:solidFill>
                  <a:schemeClr val="tx1">
                    <a:lumMod val="75000"/>
                    <a:lumOff val="25000"/>
                  </a:schemeClr>
                </a:solidFill>
                <a:latin typeface="Ancizar Sans Thin"/>
                <a:cs typeface="Ancizar Sans Thin"/>
              </a:rPr>
              <a:t>QS Analytics</a:t>
            </a:r>
            <a:endParaRPr lang="es-ES" sz="1200" dirty="0">
              <a:solidFill>
                <a:schemeClr val="tx1">
                  <a:lumMod val="75000"/>
                  <a:lumOff val="25000"/>
                </a:schemeClr>
              </a:solidFill>
              <a:latin typeface="Ancizar Sans Thin"/>
              <a:cs typeface="Ancizar Sans Thin"/>
            </a:endParaRPr>
          </a:p>
        </p:txBody>
      </p:sp>
      <p:pic>
        <p:nvPicPr>
          <p:cNvPr id="14338" name="Picture 2" descr="https://estadisticaun.github.io/TendenciasCSU/Imagenes/Ranking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079" y="1195891"/>
            <a:ext cx="9782175" cy="459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90723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1130530"/>
            <a:ext cx="10862370"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y comparación con varias universidades</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Razón </a:t>
            </a:r>
            <a:r>
              <a:rPr lang="es-CO" sz="2200" dirty="0">
                <a:solidFill>
                  <a:srgbClr val="172B7E"/>
                </a:solidFill>
                <a:latin typeface="Ancizar Serif Extrabold" panose="020A0902070300000003" pitchFamily="18" charset="0"/>
                <a:cs typeface="Ancizar Sans Extrabold"/>
              </a:rPr>
              <a:t>estudiantes por profesor UNAL - ranking </a:t>
            </a:r>
            <a:r>
              <a:rPr lang="es-CO" sz="2200" dirty="0" smtClean="0">
                <a:solidFill>
                  <a:srgbClr val="172B7E"/>
                </a:solidFill>
                <a:latin typeface="Ancizar Serif Extrabold" panose="020A0902070300000003" pitchFamily="18" charset="0"/>
                <a:cs typeface="Ancizar Sans Extrabold"/>
              </a:rPr>
              <a:t>QS</a:t>
            </a:r>
            <a:endParaRPr lang="es-CO" sz="2200" dirty="0">
              <a:solidFill>
                <a:srgbClr val="172B7E"/>
              </a:solidFill>
              <a:latin typeface="Ancizar Serif Extrabold" panose="020A0902070300000003" pitchFamily="18" charset="0"/>
              <a:cs typeface="Ancizar Sans Extrabold"/>
            </a:endParaRPr>
          </a:p>
        </p:txBody>
      </p:sp>
      <p:pic>
        <p:nvPicPr>
          <p:cNvPr id="15362" name="Picture 2" descr="https://estadisticaun.github.io/TendenciasCSU/Imagenes/Ranking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074" y="1400150"/>
            <a:ext cx="8977744" cy="420632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738910" y="5709274"/>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3"/>
              </a:rPr>
              <a:t>https://</a:t>
            </a:r>
            <a:r>
              <a:rPr lang="es-CO" sz="1200" i="1" dirty="0" smtClean="0">
                <a:hlinkClick r:id="rId3"/>
              </a:rPr>
              <a:t>www.topuniversities.com/</a:t>
            </a:r>
            <a:endParaRPr lang="es-ES" sz="12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327042715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5965" y="222462"/>
            <a:ext cx="1143658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Razón estudiantes por docentes TCE, nacional y sedes andinas </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734088" y="5902037"/>
            <a:ext cx="6377912" cy="19439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 con base en información 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88" y="886691"/>
            <a:ext cx="10294130" cy="4978400"/>
          </a:xfrm>
          <a:prstGeom prst="rect">
            <a:avLst/>
          </a:prstGeom>
        </p:spPr>
      </p:pic>
    </p:spTree>
    <p:extLst>
      <p:ext uri="{BB962C8B-B14F-4D97-AF65-F5344CB8AC3E}">
        <p14:creationId xmlns:p14="http://schemas.microsoft.com/office/powerpoint/2010/main" val="428140216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1172579"/>
            <a:ext cx="10862370"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y comparación con varias universidades</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Porcentaje docentes </a:t>
            </a:r>
            <a:r>
              <a:rPr lang="es-CO" sz="2200" dirty="0">
                <a:solidFill>
                  <a:srgbClr val="172B7E"/>
                </a:solidFill>
                <a:latin typeface="Ancizar Serif Extrabold" panose="020A0902070300000003" pitchFamily="18" charset="0"/>
                <a:cs typeface="Ancizar Sans Extrabold"/>
              </a:rPr>
              <a:t>extranjeros en planta UNAL - ranking QS</a:t>
            </a:r>
          </a:p>
        </p:txBody>
      </p:sp>
      <p:sp>
        <p:nvSpPr>
          <p:cNvPr id="7" name="Rectángulo 6"/>
          <p:cNvSpPr/>
          <p:nvPr/>
        </p:nvSpPr>
        <p:spPr>
          <a:xfrm>
            <a:off x="738910" y="5800665"/>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16386" name="Picture 2" descr="https://estadisticaun.github.io/TendenciasCSU/Imagenes/Ranking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958" y="1451080"/>
            <a:ext cx="10096500" cy="434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5823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1172579"/>
            <a:ext cx="10862370"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y comparación con varias universidades</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Porcentaje estudiantes extranjeros en la unal - </a:t>
            </a:r>
            <a:r>
              <a:rPr lang="es-CO" sz="2200" dirty="0">
                <a:solidFill>
                  <a:srgbClr val="172B7E"/>
                </a:solidFill>
                <a:latin typeface="Ancizar Serif Extrabold" panose="020A0902070300000003" pitchFamily="18" charset="0"/>
                <a:cs typeface="Ancizar Sans Extrabold"/>
              </a:rPr>
              <a:t>ranking QS</a:t>
            </a:r>
          </a:p>
        </p:txBody>
      </p:sp>
      <p:sp>
        <p:nvSpPr>
          <p:cNvPr id="7" name="Rectángulo 6"/>
          <p:cNvSpPr/>
          <p:nvPr/>
        </p:nvSpPr>
        <p:spPr>
          <a:xfrm>
            <a:off x="738910" y="5800665"/>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17410" name="Picture 2" descr="https://estadisticaun.github.io/TendenciasCSU/Imagenes/Ranking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09" y="1451080"/>
            <a:ext cx="9684123" cy="434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6777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7" y="945369"/>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10 años, la UNAL ascendió 192 puestos, ubicándose dentro del top de las 300 mejores universidades del mundo según el ranking QS, ocupando el puesto 259.</a:t>
            </a:r>
          </a:p>
        </p:txBody>
      </p:sp>
      <p:sp>
        <p:nvSpPr>
          <p:cNvPr id="8" name="Rectángulo 7"/>
          <p:cNvSpPr/>
          <p:nvPr/>
        </p:nvSpPr>
        <p:spPr>
          <a:xfrm>
            <a:off x="471052" y="1799445"/>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principal fortaleza de la UNAL en los indicadores que mide el ranking, está asociada a las encuestas reputacionales tanto de académicos como de empleadores.</a:t>
            </a:r>
          </a:p>
        </p:txBody>
      </p:sp>
      <p:sp>
        <p:nvSpPr>
          <p:cNvPr id="6" name="Rectángulo 5"/>
          <p:cNvSpPr/>
          <p:nvPr/>
        </p:nvSpPr>
        <p:spPr>
          <a:xfrm>
            <a:off x="489525" y="2653521"/>
            <a:ext cx="10926618"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Sobresale el posicionamiento en el indicador de Reputación de empleadores, mejorando 95 lugares en su desempeño desde 2013, ubicándose en el listado mundial en el puesto 37, reflejo de la calidad y el prestigio de sus egresados.</a:t>
            </a:r>
          </a:p>
        </p:txBody>
      </p:sp>
      <p:sp>
        <p:nvSpPr>
          <p:cNvPr id="9" name="Rectángulo 8"/>
          <p:cNvSpPr/>
          <p:nvPr/>
        </p:nvSpPr>
        <p:spPr>
          <a:xfrm>
            <a:off x="471052" y="3751437"/>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Así </a:t>
            </a:r>
            <a:r>
              <a:rPr lang="es-CO" sz="2000" dirty="0">
                <a:solidFill>
                  <a:schemeClr val="tx1">
                    <a:lumMod val="65000"/>
                    <a:lumOff val="35000"/>
                  </a:schemeClr>
                </a:solidFill>
                <a:latin typeface="Ancizar Sans Light" panose="020B0502040300000003" pitchFamily="34" charset="0"/>
                <a:cs typeface="Ancizar Serif"/>
              </a:rPr>
              <a:t>mismo, la reputación académica es un indicador fuerte para la UNAL, ubicándose en el puesto 114 en el mundo, mejorando 44 lugares desde 2013.</a:t>
            </a:r>
          </a:p>
        </p:txBody>
      </p:sp>
      <p:sp>
        <p:nvSpPr>
          <p:cNvPr id="7" name="Rectángulo 6"/>
          <p:cNvSpPr/>
          <p:nvPr/>
        </p:nvSpPr>
        <p:spPr>
          <a:xfrm>
            <a:off x="471052" y="4657448"/>
            <a:ext cx="11009748" cy="1323439"/>
          </a:xfrm>
          <a:prstGeom prst="rect">
            <a:avLst/>
          </a:prstGeom>
        </p:spPr>
        <p:txBody>
          <a:bodyPr wrap="square">
            <a:spAutoFit/>
          </a:bodyPr>
          <a:lstStyle/>
          <a:p>
            <a:pPr marL="342900" indent="-34290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gran desafío para la UNAL se presenta en los indicadores de la relación del número de estudiantes por profesor, el número de citas por artículo publicado, el número de profesores extranjeros en planta y el mayor reto está en el número de estudiantes extranjeros matriculados en la oferta de programas.</a:t>
            </a:r>
          </a:p>
        </p:txBody>
      </p:sp>
    </p:spTree>
    <p:extLst>
      <p:ext uri="{BB962C8B-B14F-4D97-AF65-F5344CB8AC3E}">
        <p14:creationId xmlns:p14="http://schemas.microsoft.com/office/powerpoint/2010/main" val="29446556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5038723" y="2357236"/>
            <a:ext cx="2093483" cy="502702"/>
          </a:xfrm>
          <a:prstGeom prst="rect">
            <a:avLst/>
          </a:prstGeom>
          <a:noFill/>
        </p:spPr>
        <p:txBody>
          <a:bodyPr wrap="square" rtlCol="0">
            <a:spAutoFit/>
          </a:bodyPr>
          <a:lstStyle/>
          <a:p>
            <a:pPr algn="ctr">
              <a:lnSpc>
                <a:spcPct val="80000"/>
              </a:lnSpc>
            </a:pPr>
            <a:r>
              <a:rPr lang="ro-RO" sz="3200" i="1" dirty="0">
                <a:solidFill>
                  <a:srgbClr val="19A78C"/>
                </a:solidFill>
                <a:latin typeface="Ancizar Serif"/>
                <a:cs typeface="Ancizar Serif"/>
              </a:rPr>
              <a:t>Gracias</a:t>
            </a:r>
          </a:p>
        </p:txBody>
      </p:sp>
      <p:sp>
        <p:nvSpPr>
          <p:cNvPr id="2" name="Rectángulo 1"/>
          <p:cNvSpPr/>
          <p:nvPr/>
        </p:nvSpPr>
        <p:spPr>
          <a:xfrm>
            <a:off x="1530296" y="3598491"/>
            <a:ext cx="9334607" cy="584775"/>
          </a:xfrm>
          <a:prstGeom prst="rect">
            <a:avLst/>
          </a:prstGeom>
        </p:spPr>
        <p:txBody>
          <a:bodyPr wrap="none">
            <a:spAutoFit/>
          </a:bodyPr>
          <a:lstStyle/>
          <a:p>
            <a:pPr algn="ctr"/>
            <a:r>
              <a:rPr lang="es-CO" sz="3200" i="1" dirty="0">
                <a:solidFill>
                  <a:srgbClr val="19A78C"/>
                </a:solidFill>
                <a:latin typeface="Ancizar Serif"/>
                <a:cs typeface="Ancizar Serif"/>
              </a:rPr>
              <a:t>Más información en</a:t>
            </a:r>
            <a:r>
              <a:rPr lang="es-CO" dirty="0">
                <a:solidFill>
                  <a:srgbClr val="F3F3F3"/>
                </a:solidFill>
                <a:latin typeface="Yanone Kaffeesatz"/>
              </a:rPr>
              <a:t> </a:t>
            </a:r>
            <a:r>
              <a:rPr lang="es-CO" sz="3200" i="1" dirty="0">
                <a:solidFill>
                  <a:srgbClr val="F92672"/>
                </a:solidFill>
                <a:latin typeface="Ancizar Serif"/>
                <a:hlinkClick r:id="rId3"/>
              </a:rPr>
              <a:t>http://estadisticas.unal.edu.co/</a:t>
            </a:r>
            <a:endParaRPr lang="es-CO" sz="3200" b="0" i="1" dirty="0">
              <a:solidFill>
                <a:srgbClr val="F3F3F3"/>
              </a:solidFill>
              <a:effectLst/>
              <a:latin typeface="Ancizar Serif"/>
            </a:endParaRPr>
          </a:p>
        </p:txBody>
      </p:sp>
    </p:spTree>
    <p:extLst>
      <p:ext uri="{BB962C8B-B14F-4D97-AF65-F5344CB8AC3E}">
        <p14:creationId xmlns:p14="http://schemas.microsoft.com/office/powerpoint/2010/main" val="4132190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a:t>
            </a:r>
            <a:r>
              <a:rPr lang="es-CO" sz="2200" dirty="0" smtClean="0">
                <a:solidFill>
                  <a:srgbClr val="172B7E"/>
                </a:solidFill>
                <a:latin typeface="Ancizar Serif Extrabold" panose="020A0902070300000003" pitchFamily="18" charset="0"/>
                <a:cs typeface="Ancizar Sans Extrabold"/>
              </a:rPr>
              <a:t>Aspirantes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63" y="5640403"/>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63" y="1029903"/>
            <a:ext cx="9998445" cy="4533499"/>
          </a:xfrm>
          <a:prstGeom prst="rect">
            <a:avLst/>
          </a:prstGeom>
        </p:spPr>
      </p:pic>
    </p:spTree>
    <p:extLst>
      <p:ext uri="{BB962C8B-B14F-4D97-AF65-F5344CB8AC3E}">
        <p14:creationId xmlns:p14="http://schemas.microsoft.com/office/powerpoint/2010/main" val="3160583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8798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63" y="5640403"/>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282" y="729158"/>
            <a:ext cx="10517204" cy="4911246"/>
          </a:xfrm>
          <a:prstGeom prst="rect">
            <a:avLst/>
          </a:prstGeom>
        </p:spPr>
      </p:pic>
    </p:spTree>
    <p:extLst>
      <p:ext uri="{BB962C8B-B14F-4D97-AF65-F5344CB8AC3E}">
        <p14:creationId xmlns:p14="http://schemas.microsoft.com/office/powerpoint/2010/main" val="3527924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8798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126156" y="5568118"/>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156" y="970346"/>
            <a:ext cx="9885145" cy="4554555"/>
          </a:xfrm>
          <a:prstGeom prst="rect">
            <a:avLst/>
          </a:prstGeom>
        </p:spPr>
      </p:pic>
    </p:spTree>
    <p:extLst>
      <p:ext uri="{BB962C8B-B14F-4D97-AF65-F5344CB8AC3E}">
        <p14:creationId xmlns:p14="http://schemas.microsoft.com/office/powerpoint/2010/main" val="2026523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8798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126156" y="5568118"/>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155" y="962526"/>
            <a:ext cx="10145027" cy="4605592"/>
          </a:xfrm>
          <a:prstGeom prst="rect">
            <a:avLst/>
          </a:prstGeom>
        </p:spPr>
      </p:pic>
    </p:spTree>
    <p:extLst>
      <p:ext uri="{BB962C8B-B14F-4D97-AF65-F5344CB8AC3E}">
        <p14:creationId xmlns:p14="http://schemas.microsoft.com/office/powerpoint/2010/main" val="270508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9516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25189" y="5849917"/>
            <a:ext cx="6525928"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189" y="593742"/>
            <a:ext cx="10537903" cy="4884193"/>
          </a:xfrm>
          <a:prstGeom prst="rect">
            <a:avLst/>
          </a:prstGeom>
        </p:spPr>
      </p:pic>
      <p:sp>
        <p:nvSpPr>
          <p:cNvPr id="6" name="Rectángulo 5"/>
          <p:cNvSpPr/>
          <p:nvPr/>
        </p:nvSpPr>
        <p:spPr>
          <a:xfrm>
            <a:off x="825189" y="5538723"/>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spTree>
    <p:extLst>
      <p:ext uri="{BB962C8B-B14F-4D97-AF65-F5344CB8AC3E}">
        <p14:creationId xmlns:p14="http://schemas.microsoft.com/office/powerpoint/2010/main" val="4109705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20984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25190" y="5811322"/>
            <a:ext cx="6525928"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190" y="826064"/>
            <a:ext cx="10637138" cy="4617519"/>
          </a:xfrm>
          <a:prstGeom prst="rect">
            <a:avLst/>
          </a:prstGeom>
        </p:spPr>
      </p:pic>
      <p:sp>
        <p:nvSpPr>
          <p:cNvPr id="5" name="Rectángulo 4"/>
          <p:cNvSpPr/>
          <p:nvPr/>
        </p:nvSpPr>
        <p:spPr>
          <a:xfrm>
            <a:off x="822039" y="5488194"/>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spTree>
    <p:extLst>
      <p:ext uri="{BB962C8B-B14F-4D97-AF65-F5344CB8AC3E}">
        <p14:creationId xmlns:p14="http://schemas.microsoft.com/office/powerpoint/2010/main" val="28936155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09963" y="5539000"/>
            <a:ext cx="6525928"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3" y="944908"/>
            <a:ext cx="10076874" cy="4523020"/>
          </a:xfrm>
          <a:prstGeom prst="rect">
            <a:avLst/>
          </a:prstGeom>
        </p:spPr>
      </p:pic>
    </p:spTree>
    <p:extLst>
      <p:ext uri="{BB962C8B-B14F-4D97-AF65-F5344CB8AC3E}">
        <p14:creationId xmlns:p14="http://schemas.microsoft.com/office/powerpoint/2010/main" val="3671314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09963" y="5694035"/>
            <a:ext cx="5440219"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Secretaría General</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3" y="856563"/>
            <a:ext cx="10030691" cy="4837471"/>
          </a:xfrm>
          <a:prstGeom prst="rect">
            <a:avLst/>
          </a:prstGeom>
        </p:spPr>
      </p:pic>
    </p:spTree>
    <p:extLst>
      <p:ext uri="{BB962C8B-B14F-4D97-AF65-F5344CB8AC3E}">
        <p14:creationId xmlns:p14="http://schemas.microsoft.com/office/powerpoint/2010/main" val="34890771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p:cNvSpPr txBox="1">
            <a:spLocks/>
          </p:cNvSpPr>
          <p:nvPr/>
        </p:nvSpPr>
        <p:spPr>
          <a:xfrm>
            <a:off x="1500045" y="1744086"/>
            <a:ext cx="9215633"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4000" dirty="0" smtClean="0">
                <a:solidFill>
                  <a:srgbClr val="172B7E"/>
                </a:solidFill>
                <a:latin typeface="Ancizar Serif"/>
                <a:cs typeface="Ancizar Serif"/>
              </a:rPr>
              <a:t>TENDENCIAS </a:t>
            </a:r>
            <a:r>
              <a:rPr lang="es-CO" sz="4000" dirty="0">
                <a:solidFill>
                  <a:srgbClr val="172B7E"/>
                </a:solidFill>
                <a:latin typeface="Ancizar Serif"/>
                <a:cs typeface="Ancizar Serif"/>
              </a:rPr>
              <a:t>ESTADÍSTICAS </a:t>
            </a:r>
            <a:r>
              <a:rPr lang="es-CO" sz="4000" dirty="0" smtClean="0">
                <a:solidFill>
                  <a:srgbClr val="172B7E"/>
                </a:solidFill>
                <a:latin typeface="Ancizar Serif"/>
                <a:cs typeface="Ancizar Serif"/>
              </a:rPr>
              <a:t>UNAL</a:t>
            </a:r>
            <a:endParaRPr lang="es-ES" sz="4000" dirty="0">
              <a:solidFill>
                <a:srgbClr val="172B7E"/>
              </a:solidFill>
              <a:latin typeface="Ancizar Serif"/>
              <a:cs typeface="Ancizar Serif"/>
            </a:endParaRPr>
          </a:p>
        </p:txBody>
      </p:sp>
      <p:cxnSp>
        <p:nvCxnSpPr>
          <p:cNvPr id="4" name="Conector recto 3"/>
          <p:cNvCxnSpPr/>
          <p:nvPr/>
        </p:nvCxnSpPr>
        <p:spPr>
          <a:xfrm>
            <a:off x="3202804" y="3377493"/>
            <a:ext cx="5810117" cy="0"/>
          </a:xfrm>
          <a:prstGeom prst="line">
            <a:avLst/>
          </a:prstGeom>
          <a:ln/>
          <a:effectLst/>
        </p:spPr>
        <p:style>
          <a:lnRef idx="2">
            <a:schemeClr val="dk1"/>
          </a:lnRef>
          <a:fillRef idx="0">
            <a:schemeClr val="dk1"/>
          </a:fillRef>
          <a:effectRef idx="1">
            <a:schemeClr val="dk1"/>
          </a:effectRef>
          <a:fontRef idx="minor">
            <a:schemeClr val="tx1"/>
          </a:fontRef>
        </p:style>
      </p:cxnSp>
      <p:sp>
        <p:nvSpPr>
          <p:cNvPr id="5" name="CuadroTexto 4"/>
          <p:cNvSpPr txBox="1"/>
          <p:nvPr/>
        </p:nvSpPr>
        <p:spPr>
          <a:xfrm>
            <a:off x="3841261" y="3008161"/>
            <a:ext cx="4533202" cy="369332"/>
          </a:xfrm>
          <a:prstGeom prst="rect">
            <a:avLst/>
          </a:prstGeom>
          <a:noFill/>
        </p:spPr>
        <p:txBody>
          <a:bodyPr wrap="square" rtlCol="0">
            <a:spAutoFit/>
          </a:bodyPr>
          <a:lstStyle/>
          <a:p>
            <a:pPr algn="ctr"/>
            <a:r>
              <a:rPr lang="es-ES" b="1" dirty="0">
                <a:solidFill>
                  <a:schemeClr val="tx1">
                    <a:lumMod val="50000"/>
                    <a:lumOff val="50000"/>
                  </a:schemeClr>
                </a:solidFill>
                <a:latin typeface="Ancizar Sans"/>
                <a:cs typeface="Ancizar Sans"/>
              </a:rPr>
              <a:t> </a:t>
            </a:r>
            <a:r>
              <a:rPr lang="es-CO" b="1" dirty="0" smtClean="0">
                <a:solidFill>
                  <a:schemeClr val="tx1">
                    <a:lumMod val="50000"/>
                    <a:lumOff val="50000"/>
                  </a:schemeClr>
                </a:solidFill>
                <a:latin typeface="Ancizar Sans"/>
                <a:cs typeface="Ancizar Sans"/>
              </a:rPr>
              <a:t>Consejo </a:t>
            </a:r>
            <a:r>
              <a:rPr lang="es-CO" b="1" dirty="0">
                <a:solidFill>
                  <a:schemeClr val="tx1">
                    <a:lumMod val="50000"/>
                    <a:lumOff val="50000"/>
                  </a:schemeClr>
                </a:solidFill>
                <a:latin typeface="Ancizar Sans"/>
                <a:cs typeface="Ancizar Sans"/>
              </a:rPr>
              <a:t>Superior Universitario - </a:t>
            </a:r>
            <a:r>
              <a:rPr lang="es-CO" b="1" dirty="0" smtClean="0">
                <a:solidFill>
                  <a:schemeClr val="tx1">
                    <a:lumMod val="50000"/>
                    <a:lumOff val="50000"/>
                  </a:schemeClr>
                </a:solidFill>
                <a:latin typeface="Ancizar Sans"/>
                <a:cs typeface="Ancizar Sans"/>
              </a:rPr>
              <a:t>CSU</a:t>
            </a:r>
            <a:endParaRPr lang="es-CO" b="1" dirty="0">
              <a:solidFill>
                <a:schemeClr val="tx1">
                  <a:lumMod val="50000"/>
                  <a:lumOff val="50000"/>
                </a:schemeClr>
              </a:solidFill>
              <a:latin typeface="Ancizar Sans"/>
              <a:cs typeface="Ancizar Sans"/>
            </a:endParaRPr>
          </a:p>
        </p:txBody>
      </p:sp>
      <p:sp>
        <p:nvSpPr>
          <p:cNvPr id="7" name="Título 1"/>
          <p:cNvSpPr txBox="1">
            <a:spLocks/>
          </p:cNvSpPr>
          <p:nvPr/>
        </p:nvSpPr>
        <p:spPr>
          <a:xfrm>
            <a:off x="3007227" y="4143613"/>
            <a:ext cx="6201268"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1800" dirty="0" smtClean="0">
                <a:solidFill>
                  <a:srgbClr val="172B7E"/>
                </a:solidFill>
                <a:latin typeface="Ancizar Serif"/>
                <a:cs typeface="Ancizar Serif"/>
              </a:rPr>
              <a:t>Dirección </a:t>
            </a:r>
            <a:r>
              <a:rPr lang="es-CO" sz="1800" dirty="0">
                <a:solidFill>
                  <a:srgbClr val="172B7E"/>
                </a:solidFill>
                <a:latin typeface="Ancizar Serif"/>
                <a:cs typeface="Ancizar Serif"/>
              </a:rPr>
              <a:t>Nacional de Planeación y </a:t>
            </a:r>
            <a:r>
              <a:rPr lang="es-CO" sz="1800" dirty="0" smtClean="0">
                <a:solidFill>
                  <a:srgbClr val="172B7E"/>
                </a:solidFill>
                <a:latin typeface="Ancizar Serif"/>
                <a:cs typeface="Ancizar Serif"/>
              </a:rPr>
              <a:t>Estadística</a:t>
            </a:r>
          </a:p>
          <a:p>
            <a:endParaRPr lang="es-CO" sz="1800" dirty="0">
              <a:solidFill>
                <a:srgbClr val="172B7E"/>
              </a:solidFill>
              <a:latin typeface="Ancizar Serif"/>
              <a:cs typeface="Ancizar Serif"/>
            </a:endParaRPr>
          </a:p>
          <a:p>
            <a:r>
              <a:rPr lang="es-CO" sz="1800" dirty="0" smtClean="0">
                <a:solidFill>
                  <a:srgbClr val="172B7E"/>
                </a:solidFill>
                <a:latin typeface="Ancizar Serif"/>
                <a:cs typeface="Ancizar Serif"/>
              </a:rPr>
              <a:t>Febrero de 2020</a:t>
            </a:r>
            <a:endParaRPr lang="es-ES" sz="1800" dirty="0">
              <a:solidFill>
                <a:srgbClr val="172B7E"/>
              </a:solidFill>
              <a:latin typeface="Ancizar Serif"/>
              <a:cs typeface="Ancizar Serif"/>
            </a:endParaRPr>
          </a:p>
        </p:txBody>
      </p:sp>
    </p:spTree>
    <p:extLst>
      <p:ext uri="{BB962C8B-B14F-4D97-AF65-F5344CB8AC3E}">
        <p14:creationId xmlns:p14="http://schemas.microsoft.com/office/powerpoint/2010/main" val="3628205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09963" y="5694035"/>
            <a:ext cx="5440219"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Secretaría General</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4" y="969817"/>
            <a:ext cx="10446328" cy="4655127"/>
          </a:xfrm>
          <a:prstGeom prst="rect">
            <a:avLst/>
          </a:prstGeom>
        </p:spPr>
      </p:pic>
    </p:spTree>
    <p:extLst>
      <p:ext uri="{BB962C8B-B14F-4D97-AF65-F5344CB8AC3E}">
        <p14:creationId xmlns:p14="http://schemas.microsoft.com/office/powerpoint/2010/main" val="23046283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988291" y="5722678"/>
            <a:ext cx="5440219"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Secretaría General</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91" y="919701"/>
            <a:ext cx="10224654" cy="4774334"/>
          </a:xfrm>
          <a:prstGeom prst="rect">
            <a:avLst/>
          </a:prstGeom>
        </p:spPr>
      </p:pic>
    </p:spTree>
    <p:extLst>
      <p:ext uri="{BB962C8B-B14F-4D97-AF65-F5344CB8AC3E}">
        <p14:creationId xmlns:p14="http://schemas.microsoft.com/office/powerpoint/2010/main" val="35819039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docentes de carrera</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12800" y="5761881"/>
            <a:ext cx="6373091"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862334"/>
            <a:ext cx="10769600" cy="4860344"/>
          </a:xfrm>
          <a:prstGeom prst="rect">
            <a:avLst/>
          </a:prstGeom>
        </p:spPr>
      </p:pic>
    </p:spTree>
    <p:extLst>
      <p:ext uri="{BB962C8B-B14F-4D97-AF65-F5344CB8AC3E}">
        <p14:creationId xmlns:p14="http://schemas.microsoft.com/office/powerpoint/2010/main" val="304734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FUNCIONARIOS de carrera</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12800" y="5761881"/>
            <a:ext cx="6373091"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049" y="858982"/>
            <a:ext cx="10714182" cy="4875344"/>
          </a:xfrm>
          <a:prstGeom prst="rect">
            <a:avLst/>
          </a:prstGeom>
        </p:spPr>
      </p:pic>
    </p:spTree>
    <p:extLst>
      <p:ext uri="{BB962C8B-B14F-4D97-AF65-F5344CB8AC3E}">
        <p14:creationId xmlns:p14="http://schemas.microsoft.com/office/powerpoint/2010/main" val="1299442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938992"/>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26 años el número de programas académicos de la Universidad creció alrededor de un 150%. De 189 programas existentes en el año 1994 se pasó a 469 en el año 2020. Este crecimiento se presentó de manera significativa en los programas de postgrado 214% (117 en 1994 vs 367 en 2020) y en una menor medida en los programas de pregrado 42% (72 en 1994 vs 102 en 2020). El número de programas de doctorado en estos últimos 26 años se multiplicó por 14 (5 vs 69) y el de maestría por 4 (46 vs 169).</a:t>
            </a:r>
          </a:p>
        </p:txBody>
      </p:sp>
      <p:sp>
        <p:nvSpPr>
          <p:cNvPr id="6" name="Rectángulo 5"/>
          <p:cNvSpPr/>
          <p:nvPr/>
        </p:nvSpPr>
        <p:spPr>
          <a:xfrm>
            <a:off x="507997" y="3034964"/>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13 años (20081 -20202) hubo un total de 1.531.682 aspirantes a cursar estudios de educación superior en la Universidad. De estos, el 91% (1.388.428) aspiraron a pregrado y el 9% a postgrado (143.254).</a:t>
            </a:r>
          </a:p>
        </p:txBody>
      </p:sp>
      <p:sp>
        <p:nvSpPr>
          <p:cNvPr id="8" name="Rectángulo 7"/>
          <p:cNvSpPr/>
          <p:nvPr/>
        </p:nvSpPr>
        <p:spPr>
          <a:xfrm>
            <a:off x="434108" y="4173996"/>
            <a:ext cx="10871201" cy="707886"/>
          </a:xfrm>
          <a:prstGeom prst="rect">
            <a:avLst/>
          </a:prstGeom>
        </p:spPr>
        <p:txBody>
          <a:bodyPr wrap="square">
            <a:spAutoFit/>
          </a:bodyPr>
          <a:lstStyle/>
          <a:p>
            <a:pPr marL="342900" indent="-34290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 años (2008-2020) la cantidad de estudiantes matriculados en la Universidad Nacional aumentó en un 22% (45200 vs 55124).</a:t>
            </a:r>
          </a:p>
        </p:txBody>
      </p:sp>
      <p:sp>
        <p:nvSpPr>
          <p:cNvPr id="9" name="Rectángulo 8"/>
          <p:cNvSpPr/>
          <p:nvPr/>
        </p:nvSpPr>
        <p:spPr>
          <a:xfrm>
            <a:off x="507998" y="5029818"/>
            <a:ext cx="10797312"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la actualidad, el 86% de la matricula corresponde a pregrado y el 14% a posgrado; estas proporciones, en el año 2018, eran de 82% en pregrado y 18% en postgrado.</a:t>
            </a:r>
          </a:p>
        </p:txBody>
      </p:sp>
    </p:spTree>
    <p:extLst>
      <p:ext uri="{BB962C8B-B14F-4D97-AF65-F5344CB8AC3E}">
        <p14:creationId xmlns:p14="http://schemas.microsoft.com/office/powerpoint/2010/main" val="3265557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7" y="1029147"/>
            <a:ext cx="10889673" cy="1938992"/>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A pesar del crecimiento observado en la cantidad de estudiantes matriculados en postgrado durante las últimas dos décadas, en los últimos 5 años se ha presentado un importante descenso en la cantidad de matriculados en los niveles de maestría y doctorado. De 6234 matriculados en programas de maestría en el periodo 2016-1 se pasó a 4600 en el periodo 2020-2; así mismo, de 1595 matriculados en programas de doctorado en el periodo 2016-1 se pasó a 997 matriculados en este nivel de formación en el periodo 2020-2.</a:t>
            </a:r>
          </a:p>
        </p:txBody>
      </p:sp>
      <p:sp>
        <p:nvSpPr>
          <p:cNvPr id="7" name="Rectángulo 6"/>
          <p:cNvSpPr/>
          <p:nvPr/>
        </p:nvSpPr>
        <p:spPr>
          <a:xfrm>
            <a:off x="507998" y="3071910"/>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 años (20091 -20202) hubo un total de 105.653 graduados en la Universidad. De estos, el 62% (65.413) se graduó de pregrado y el 38% de postgrado (40.240).</a:t>
            </a:r>
          </a:p>
        </p:txBody>
      </p:sp>
      <p:sp>
        <p:nvSpPr>
          <p:cNvPr id="9" name="Rectángulo 8"/>
          <p:cNvSpPr/>
          <p:nvPr/>
        </p:nvSpPr>
        <p:spPr>
          <a:xfrm>
            <a:off x="507996" y="4191344"/>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12.5 años (20082 -20202), la cantidad de docentes de carrera aumentó en un 6% (2940 en 2008-2 vs 3112 en 2020-2). Esto, a pesar del “congelamiento” de la planta de docentes y administrativos.</a:t>
            </a:r>
          </a:p>
        </p:txBody>
      </p:sp>
      <p:sp>
        <p:nvSpPr>
          <p:cNvPr id="3" name="Rectángulo 2"/>
          <p:cNvSpPr/>
          <p:nvPr/>
        </p:nvSpPr>
        <p:spPr>
          <a:xfrm>
            <a:off x="507996" y="5273992"/>
            <a:ext cx="10797314"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12.5 años (20082 -20202), la cantidad de funcionarios de carrera se ha mantenido constante (2872 en 2008-2 vs 2925 en 2020-2).</a:t>
            </a:r>
          </a:p>
        </p:txBody>
      </p:sp>
    </p:spTree>
    <p:extLst>
      <p:ext uri="{BB962C8B-B14F-4D97-AF65-F5344CB8AC3E}">
        <p14:creationId xmlns:p14="http://schemas.microsoft.com/office/powerpoint/2010/main" val="1784381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a:solidFill>
                  <a:srgbClr val="172B7E"/>
                </a:solidFill>
                <a:latin typeface="Ancizar Serif Extrabold" panose="020A0902070300000003" pitchFamily="18" charset="0"/>
                <a:cs typeface="Ancizar Sans Extrabold"/>
              </a:rPr>
              <a:t>2. </a:t>
            </a:r>
            <a:r>
              <a:rPr lang="es-CO" sz="2400" dirty="0">
                <a:solidFill>
                  <a:srgbClr val="172B7E"/>
                </a:solidFill>
                <a:latin typeface="Ancizar Serif Extrabold" panose="020A0902070300000003" pitchFamily="18" charset="0"/>
                <a:cs typeface="Ancizar Sans Extrabold"/>
              </a:rPr>
              <a:t>Equidad, inclusión y </a:t>
            </a:r>
            <a:r>
              <a:rPr lang="es-CO" sz="2400" dirty="0" smtClean="0">
                <a:solidFill>
                  <a:srgbClr val="172B7E"/>
                </a:solidFill>
                <a:latin typeface="Ancizar Serif Extrabold" panose="020A0902070300000003" pitchFamily="18" charset="0"/>
                <a:cs typeface="Ancizar Sans Extrabold"/>
              </a:rPr>
              <a:t>bienestar</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738185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2.1. Equidad de género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3736923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3524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Aspirantes por sexo</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547446" y="5733795"/>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446" y="683492"/>
            <a:ext cx="9961063" cy="5050304"/>
          </a:xfrm>
          <a:prstGeom prst="rect">
            <a:avLst/>
          </a:prstGeom>
        </p:spPr>
      </p:pic>
    </p:spTree>
    <p:extLst>
      <p:ext uri="{BB962C8B-B14F-4D97-AF65-F5344CB8AC3E}">
        <p14:creationId xmlns:p14="http://schemas.microsoft.com/office/powerpoint/2010/main" val="2837688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Aspirantes por sexo</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726702"/>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73" y="812799"/>
            <a:ext cx="10178472" cy="4920995"/>
          </a:xfrm>
          <a:prstGeom prst="rect">
            <a:avLst/>
          </a:prstGeom>
        </p:spPr>
      </p:pic>
    </p:spTree>
    <p:extLst>
      <p:ext uri="{BB962C8B-B14F-4D97-AF65-F5344CB8AC3E}">
        <p14:creationId xmlns:p14="http://schemas.microsoft.com/office/powerpoint/2010/main" val="796742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marL="0" indent="0" algn="just">
              <a:buNone/>
            </a:pPr>
            <a:r>
              <a:rPr lang="es-CO" sz="2000" dirty="0">
                <a:solidFill>
                  <a:schemeClr val="tx1">
                    <a:lumMod val="65000"/>
                    <a:lumOff val="35000"/>
                  </a:schemeClr>
                </a:solidFill>
                <a:latin typeface="Ancizar Sans Light" panose="020B0502040300000003" pitchFamily="34" charset="0"/>
                <a:cs typeface="Ancizar Serif"/>
              </a:rPr>
              <a:t>Presentar, a través de la </a:t>
            </a:r>
            <a:r>
              <a:rPr lang="es-CO" sz="2000" dirty="0" smtClean="0">
                <a:solidFill>
                  <a:schemeClr val="tx1">
                    <a:lumMod val="65000"/>
                    <a:lumOff val="35000"/>
                  </a:schemeClr>
                </a:solidFill>
                <a:latin typeface="Ancizar Sans Light" panose="020B0502040300000003" pitchFamily="34" charset="0"/>
                <a:cs typeface="Ancizar Serif"/>
              </a:rPr>
              <a:t>disposición </a:t>
            </a:r>
            <a:r>
              <a:rPr lang="es-CO" sz="2000" dirty="0">
                <a:solidFill>
                  <a:schemeClr val="tx1">
                    <a:lumMod val="65000"/>
                    <a:lumOff val="35000"/>
                  </a:schemeClr>
                </a:solidFill>
                <a:latin typeface="Ancizar Sans Light" panose="020B0502040300000003" pitchFamily="34" charset="0"/>
                <a:cs typeface="Ancizar Serif"/>
              </a:rPr>
              <a:t>de las principales tendencias estadísticas de la Universidad, una aproximación descriptiva al estado actual institucional de aspectos centrales como la evolución histórica de las principales cifras institucionales; la equidad, la inclusión y el bienestar; la calidad de la educación; los productos, resultados e impactos existentes a nivel institucional; </a:t>
            </a:r>
            <a:r>
              <a:rPr lang="es-CO" sz="2000" dirty="0">
                <a:solidFill>
                  <a:schemeClr val="tx1">
                    <a:lumMod val="65000"/>
                    <a:lumOff val="35000"/>
                  </a:schemeClr>
                </a:solidFill>
                <a:latin typeface="Ancizar Sans Light" panose="020B0502040300000003" pitchFamily="34" charset="0"/>
                <a:cs typeface="Ancizar Serif"/>
              </a:rPr>
              <a:t>así </a:t>
            </a:r>
            <a:r>
              <a:rPr lang="es-CO" sz="2000" dirty="0" smtClean="0">
                <a:solidFill>
                  <a:schemeClr val="tx1">
                    <a:lumMod val="65000"/>
                    <a:lumOff val="35000"/>
                  </a:schemeClr>
                </a:solidFill>
                <a:latin typeface="Ancizar Sans Light" panose="020B0502040300000003" pitchFamily="34" charset="0"/>
                <a:cs typeface="Ancizar Serif"/>
              </a:rPr>
              <a:t>como el </a:t>
            </a:r>
            <a:r>
              <a:rPr lang="es-CO" sz="2000" dirty="0">
                <a:solidFill>
                  <a:schemeClr val="tx1">
                    <a:lumMod val="65000"/>
                    <a:lumOff val="35000"/>
                  </a:schemeClr>
                </a:solidFill>
                <a:latin typeface="Ancizar Sans Light" panose="020B0502040300000003" pitchFamily="34" charset="0"/>
                <a:cs typeface="Ancizar Serif"/>
              </a:rPr>
              <a:t>posicionamiento en rankings nacionales e </a:t>
            </a:r>
            <a:r>
              <a:rPr lang="es-CO" sz="2000" dirty="0" smtClean="0">
                <a:solidFill>
                  <a:schemeClr val="tx1">
                    <a:lumMod val="65000"/>
                    <a:lumOff val="35000"/>
                  </a:schemeClr>
                </a:solidFill>
                <a:latin typeface="Ancizar Sans Light" panose="020B0502040300000003" pitchFamily="34" charset="0"/>
                <a:cs typeface="Ancizar Serif"/>
              </a:rPr>
              <a:t>internacionales.</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4" name="Título 1"/>
          <p:cNvSpPr txBox="1">
            <a:spLocks/>
          </p:cNvSpPr>
          <p:nvPr/>
        </p:nvSpPr>
        <p:spPr>
          <a:xfrm>
            <a:off x="466736" y="551300"/>
            <a:ext cx="908171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200" dirty="0" smtClean="0">
                <a:solidFill>
                  <a:srgbClr val="172B7E"/>
                </a:solidFill>
                <a:latin typeface="Ancizar Serif Extrabold" panose="020A0902070300000003" pitchFamily="18" charset="0"/>
                <a:cs typeface="Ancizar Sans Extrabold"/>
              </a:rPr>
              <a:t>Objetivo </a:t>
            </a:r>
            <a:r>
              <a:rPr lang="es-CO" sz="2200" dirty="0">
                <a:solidFill>
                  <a:srgbClr val="172B7E"/>
                </a:solidFill>
                <a:latin typeface="Ancizar Serif Extrabold" panose="020A0902070300000003" pitchFamily="18" charset="0"/>
                <a:cs typeface="Ancizar Sans Extrabold"/>
              </a:rPr>
              <a:t>de la </a:t>
            </a:r>
            <a:r>
              <a:rPr lang="es-CO" sz="2200" dirty="0" smtClean="0">
                <a:solidFill>
                  <a:srgbClr val="172B7E"/>
                </a:solidFill>
                <a:latin typeface="Ancizar Serif Extrabold" panose="020A0902070300000003" pitchFamily="18" charset="0"/>
                <a:cs typeface="Ancizar Sans Extrabold"/>
              </a:rPr>
              <a:t>presentación</a:t>
            </a:r>
            <a:endParaRPr lang="es-ES" sz="22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8190303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213193"/>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MATRICULADOS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08364" y="5846671"/>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sp>
        <p:nvSpPr>
          <p:cNvPr id="8" name="Rectángulo 7"/>
          <p:cNvSpPr/>
          <p:nvPr/>
        </p:nvSpPr>
        <p:spPr>
          <a:xfrm>
            <a:off x="1108364" y="5497430"/>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831274"/>
            <a:ext cx="10123054" cy="4601444"/>
          </a:xfrm>
          <a:prstGeom prst="rect">
            <a:avLst/>
          </a:prstGeom>
        </p:spPr>
      </p:pic>
    </p:spTree>
    <p:extLst>
      <p:ext uri="{BB962C8B-B14F-4D97-AF65-F5344CB8AC3E}">
        <p14:creationId xmlns:p14="http://schemas.microsoft.com/office/powerpoint/2010/main" val="20210989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MATRICULADOS EN PREGRADO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08364" y="5846671"/>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sp>
        <p:nvSpPr>
          <p:cNvPr id="8" name="Rectángulo 7"/>
          <p:cNvSpPr/>
          <p:nvPr/>
        </p:nvSpPr>
        <p:spPr>
          <a:xfrm>
            <a:off x="1108364" y="5497430"/>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951345"/>
            <a:ext cx="10196946" cy="4387273"/>
          </a:xfrm>
          <a:prstGeom prst="rect">
            <a:avLst/>
          </a:prstGeom>
        </p:spPr>
      </p:pic>
    </p:spTree>
    <p:extLst>
      <p:ext uri="{BB962C8B-B14F-4D97-AF65-F5344CB8AC3E}">
        <p14:creationId xmlns:p14="http://schemas.microsoft.com/office/powerpoint/2010/main" val="3234693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MATRICULADOS EN POSTGRADO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08364" y="5846671"/>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1057881"/>
            <a:ext cx="10252364" cy="4687137"/>
          </a:xfrm>
          <a:prstGeom prst="rect">
            <a:avLst/>
          </a:prstGeom>
        </p:spPr>
      </p:pic>
    </p:spTree>
    <p:extLst>
      <p:ext uri="{BB962C8B-B14F-4D97-AF65-F5344CB8AC3E}">
        <p14:creationId xmlns:p14="http://schemas.microsoft.com/office/powerpoint/2010/main" val="15307555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52944" y="5755823"/>
            <a:ext cx="5403272"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a:t>
            </a:r>
            <a:r>
              <a:rPr lang="es-CO" sz="800" dirty="0" smtClean="0">
                <a:solidFill>
                  <a:schemeClr val="tx1">
                    <a:lumMod val="75000"/>
                    <a:lumOff val="25000"/>
                  </a:schemeClr>
                </a:solidFill>
                <a:latin typeface="Ancizar Sans Thin"/>
                <a:cs typeface="Ancizar Sans Thin"/>
              </a:rPr>
              <a:t>Secretaria General</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5" y="895926"/>
            <a:ext cx="10039928" cy="4784438"/>
          </a:xfrm>
          <a:prstGeom prst="rect">
            <a:avLst/>
          </a:prstGeom>
        </p:spPr>
      </p:pic>
    </p:spTree>
    <p:extLst>
      <p:ext uri="{BB962C8B-B14F-4D97-AF65-F5344CB8AC3E}">
        <p14:creationId xmlns:p14="http://schemas.microsoft.com/office/powerpoint/2010/main" val="14173149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docentes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52943" y="5755823"/>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a:t>
            </a:r>
            <a:r>
              <a:rPr lang="es-CO" sz="800" dirty="0" smtClean="0">
                <a:solidFill>
                  <a:schemeClr val="tx1">
                    <a:lumMod val="75000"/>
                    <a:lumOff val="25000"/>
                  </a:schemeClr>
                </a:solidFill>
                <a:latin typeface="Ancizar Sans Thin"/>
                <a:cs typeface="Ancizar Sans Thin"/>
              </a:rPr>
              <a:t>Dirección Nacional de Talento Humano</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3" y="932872"/>
            <a:ext cx="9975275" cy="4822951"/>
          </a:xfrm>
          <a:prstGeom prst="rect">
            <a:avLst/>
          </a:prstGeom>
        </p:spPr>
      </p:pic>
    </p:spTree>
    <p:extLst>
      <p:ext uri="{BB962C8B-B14F-4D97-AF65-F5344CB8AC3E}">
        <p14:creationId xmlns:p14="http://schemas.microsoft.com/office/powerpoint/2010/main" val="31728279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INVESTIGADORES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25238" y="5877814"/>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a:t>
            </a:r>
            <a:r>
              <a:rPr lang="es-CO" sz="800" dirty="0" smtClean="0">
                <a:solidFill>
                  <a:schemeClr val="tx1">
                    <a:lumMod val="75000"/>
                    <a:lumOff val="25000"/>
                  </a:schemeClr>
                </a:solidFill>
                <a:latin typeface="Ancizar Sans Thin"/>
                <a:cs typeface="Ancizar Sans Thin"/>
              </a:rPr>
              <a:t>Vicerrectoría General</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238" y="923636"/>
            <a:ext cx="9929090" cy="4954178"/>
          </a:xfrm>
          <a:prstGeom prst="rect">
            <a:avLst/>
          </a:prstGeom>
        </p:spPr>
      </p:pic>
    </p:spTree>
    <p:extLst>
      <p:ext uri="{BB962C8B-B14F-4D97-AF65-F5344CB8AC3E}">
        <p14:creationId xmlns:p14="http://schemas.microsoft.com/office/powerpoint/2010/main" val="1287565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89323" y="324785"/>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funcionarios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826604" y="5773801"/>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a:t>
            </a:r>
            <a:r>
              <a:rPr lang="es-CO" sz="800" dirty="0" smtClean="0">
                <a:solidFill>
                  <a:schemeClr val="tx1">
                    <a:lumMod val="75000"/>
                    <a:lumOff val="25000"/>
                  </a:schemeClr>
                </a:solidFill>
                <a:latin typeface="Ancizar Sans Thin"/>
                <a:cs typeface="Ancizar Sans Thin"/>
              </a:rPr>
              <a:t>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604" y="841871"/>
            <a:ext cx="10423288" cy="4810784"/>
          </a:xfrm>
          <a:prstGeom prst="rect">
            <a:avLst/>
          </a:prstGeom>
        </p:spPr>
      </p:pic>
    </p:spTree>
    <p:extLst>
      <p:ext uri="{BB962C8B-B14F-4D97-AF65-F5344CB8AC3E}">
        <p14:creationId xmlns:p14="http://schemas.microsoft.com/office/powerpoint/2010/main" val="33152346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89323" y="41714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funcionarios del nivel nacional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52943" y="5755823"/>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a:t>
            </a:r>
            <a:r>
              <a:rPr lang="es-CO" sz="800" dirty="0" smtClean="0">
                <a:solidFill>
                  <a:schemeClr val="tx1">
                    <a:lumMod val="75000"/>
                    <a:lumOff val="25000"/>
                  </a:schemeClr>
                </a:solidFill>
                <a:latin typeface="Ancizar Sans Thin"/>
                <a:cs typeface="Ancizar Sans Thin"/>
              </a:rPr>
              <a:t>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4" y="1110798"/>
            <a:ext cx="10206184" cy="4645025"/>
          </a:xfrm>
          <a:prstGeom prst="rect">
            <a:avLst/>
          </a:prstGeom>
        </p:spPr>
      </p:pic>
    </p:spTree>
    <p:extLst>
      <p:ext uri="{BB962C8B-B14F-4D97-AF65-F5344CB8AC3E}">
        <p14:creationId xmlns:p14="http://schemas.microsoft.com/office/powerpoint/2010/main" val="21316436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Históricamente, el 50% de los aspirantes a la Universidad son hombres y el 50% mujeres. No obstante, históricamente la cantidad de hombres admitidos supera entre un 10% y 12% a la de mujeres. Para el periodo 2020-2, el 60% (4567) de los admitidos fueron hombres y el 40% (3088) mujeres.</a:t>
            </a:r>
          </a:p>
        </p:txBody>
      </p:sp>
      <p:sp>
        <p:nvSpPr>
          <p:cNvPr id="8" name="Rectángulo 7"/>
          <p:cNvSpPr/>
          <p:nvPr/>
        </p:nvSpPr>
        <p:spPr>
          <a:xfrm>
            <a:off x="471053" y="2567116"/>
            <a:ext cx="10871201"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la actualidad, el 62% (34053) de los estudiantes matriculados en la Universidad son hombres y el 38% mujeres (21071). Esta desigualdad se reduce levemente en la población de matriculados en postgrado en donde el 58% (4542) son hombres y el 42% (3303) mujeres.</a:t>
            </a:r>
          </a:p>
        </p:txBody>
      </p:sp>
      <p:sp>
        <p:nvSpPr>
          <p:cNvPr id="9" name="Rectángulo 8"/>
          <p:cNvSpPr/>
          <p:nvPr/>
        </p:nvSpPr>
        <p:spPr>
          <a:xfrm>
            <a:off x="378688" y="4055078"/>
            <a:ext cx="10963565"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61% (2307) de los estudiantes graduados de la Universidad son hombres y el 39% (1506) mujeres. Aunque hace 10 años la diferencia era menor entre hombres y mujeres graduadas, durante los últimos años esta se ha venido ampliando en favor de los hombres (56% vs 44% en 2009 - 61% vs 39% en 2020).</a:t>
            </a:r>
          </a:p>
        </p:txBody>
      </p:sp>
    </p:spTree>
    <p:extLst>
      <p:ext uri="{BB962C8B-B14F-4D97-AF65-F5344CB8AC3E}">
        <p14:creationId xmlns:p14="http://schemas.microsoft.com/office/powerpoint/2010/main" val="26659716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población de la Universidad Nacional de Colombia que presenta una mayor desigualdad entre hombres y mujeres es la de Docentes de Carrera. Del total de docentes de carrera, el 70% (2178) son hombres y el 30% (934) mujeres.</a:t>
            </a:r>
          </a:p>
        </p:txBody>
      </p:sp>
      <p:sp>
        <p:nvSpPr>
          <p:cNvPr id="8" name="Rectángulo 7"/>
          <p:cNvSpPr/>
          <p:nvPr/>
        </p:nvSpPr>
        <p:spPr>
          <a:xfrm>
            <a:off x="471053" y="2158033"/>
            <a:ext cx="10871201"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desigualdad observada entre hombres y mujeres en la planta docente es equivalente a la observada en los docentes clasificados como investigadores en Minciencias. </a:t>
            </a:r>
            <a:r>
              <a:rPr lang="es-CO" sz="2000" dirty="0">
                <a:solidFill>
                  <a:schemeClr val="tx1">
                    <a:lumMod val="65000"/>
                    <a:lumOff val="35000"/>
                  </a:schemeClr>
                </a:solidFill>
                <a:latin typeface="Ancizar Sans Light" panose="020B0502040300000003" pitchFamily="34" charset="0"/>
                <a:cs typeface="Ancizar Serif"/>
              </a:rPr>
              <a:t>Para el año 2020, de los 1192 docentes investigadores que tenía la Universidad, el 69% (827) son hombres y el 31% mujeres (365).</a:t>
            </a:r>
          </a:p>
        </p:txBody>
      </p:sp>
      <p:sp>
        <p:nvSpPr>
          <p:cNvPr id="9" name="Rectángulo 8"/>
          <p:cNvSpPr/>
          <p:nvPr/>
        </p:nvSpPr>
        <p:spPr>
          <a:xfrm>
            <a:off x="471053" y="3685960"/>
            <a:ext cx="10797312"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población de la Universidad Nacional de Colombia que presenta una menor desigualdad entre hombres y mujeres es la de Funcionarios Administrativos. En esta población, el 49% (1427) son hombres y el 51% (1498) mujeres.</a:t>
            </a:r>
          </a:p>
        </p:txBody>
      </p:sp>
      <p:sp>
        <p:nvSpPr>
          <p:cNvPr id="7" name="Rectángulo 6"/>
          <p:cNvSpPr/>
          <p:nvPr/>
        </p:nvSpPr>
        <p:spPr>
          <a:xfrm>
            <a:off x="471053" y="4974680"/>
            <a:ext cx="10797312"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63% (230) de los funcionarios administrativos que conforman el </a:t>
            </a:r>
            <a:r>
              <a:rPr lang="es-CO" sz="2000" dirty="0" smtClean="0">
                <a:solidFill>
                  <a:schemeClr val="tx1">
                    <a:lumMod val="65000"/>
                    <a:lumOff val="35000"/>
                  </a:schemeClr>
                </a:solidFill>
                <a:latin typeface="Ancizar Sans Light" panose="020B0502040300000003" pitchFamily="34" charset="0"/>
                <a:cs typeface="Ancizar Serif"/>
              </a:rPr>
              <a:t>Nivel </a:t>
            </a:r>
            <a:r>
              <a:rPr lang="es-CO" sz="2000" dirty="0">
                <a:solidFill>
                  <a:schemeClr val="tx1">
                    <a:lumMod val="65000"/>
                    <a:lumOff val="35000"/>
                  </a:schemeClr>
                </a:solidFill>
                <a:latin typeface="Ancizar Sans Light" panose="020B0502040300000003" pitchFamily="34" charset="0"/>
                <a:cs typeface="Ancizar Serif"/>
              </a:rPr>
              <a:t>N</a:t>
            </a:r>
            <a:r>
              <a:rPr lang="es-CO" sz="2000" dirty="0" smtClean="0">
                <a:solidFill>
                  <a:schemeClr val="tx1">
                    <a:lumMod val="65000"/>
                    <a:lumOff val="35000"/>
                  </a:schemeClr>
                </a:solidFill>
                <a:latin typeface="Ancizar Sans Light" panose="020B0502040300000003" pitchFamily="34" charset="0"/>
                <a:cs typeface="Ancizar Serif"/>
              </a:rPr>
              <a:t>acional </a:t>
            </a:r>
            <a:r>
              <a:rPr lang="es-CO" sz="2000" dirty="0">
                <a:solidFill>
                  <a:schemeClr val="tx1">
                    <a:lumMod val="65000"/>
                    <a:lumOff val="35000"/>
                  </a:schemeClr>
                </a:solidFill>
                <a:latin typeface="Ancizar Sans Light" panose="020B0502040300000003" pitchFamily="34" charset="0"/>
                <a:cs typeface="Ancizar Serif"/>
              </a:rPr>
              <a:t>son mujeres y el 37% (133) hombres.</a:t>
            </a:r>
          </a:p>
        </p:txBody>
      </p:sp>
    </p:spTree>
    <p:extLst>
      <p:ext uri="{BB962C8B-B14F-4D97-AF65-F5344CB8AC3E}">
        <p14:creationId xmlns:p14="http://schemas.microsoft.com/office/powerpoint/2010/main" val="1224382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46225" y="1047940"/>
            <a:ext cx="10972800" cy="4525963"/>
          </a:xfrm>
        </p:spPr>
        <p:txBody>
          <a:bodyPr>
            <a:normAutofit/>
          </a:bodyPr>
          <a:lstStyle/>
          <a:p>
            <a:pPr marL="0" indent="0" algn="just">
              <a:buNone/>
            </a:pPr>
            <a:r>
              <a:rPr lang="es-CO" sz="2000" dirty="0">
                <a:solidFill>
                  <a:schemeClr val="tx1">
                    <a:lumMod val="65000"/>
                    <a:lumOff val="35000"/>
                  </a:schemeClr>
                </a:solidFill>
                <a:latin typeface="Ancizar Sans Light" panose="020B0502040300000003" pitchFamily="34" charset="0"/>
                <a:cs typeface="Ancizar Serif"/>
              </a:rPr>
              <a:t>Las estadísticas/indicadores contenidos en esta presentación hacen parte, en una importante proporción, de las cifras contenidas en la página web de </a:t>
            </a:r>
            <a:r>
              <a:rPr lang="es-CO" sz="2000" dirty="0">
                <a:solidFill>
                  <a:schemeClr val="tx1">
                    <a:lumMod val="65000"/>
                    <a:lumOff val="35000"/>
                  </a:schemeClr>
                </a:solidFill>
                <a:latin typeface="Ancizar Sans Light" panose="020B0502040300000003" pitchFamily="34" charset="0"/>
                <a:cs typeface="Ancizar Serif"/>
                <a:hlinkClick r:id="rId2"/>
              </a:rPr>
              <a:t>estadísticas</a:t>
            </a:r>
            <a:r>
              <a:rPr lang="es-CO" sz="2000" dirty="0">
                <a:solidFill>
                  <a:schemeClr val="tx1">
                    <a:lumMod val="65000"/>
                    <a:lumOff val="35000"/>
                  </a:schemeClr>
                </a:solidFill>
                <a:latin typeface="Ancizar Sans Light" panose="020B0502040300000003" pitchFamily="34" charset="0"/>
                <a:cs typeface="Ancizar Serif"/>
              </a:rPr>
              <a:t> de la Universidad Nacional de Colombia. En esta página, se puede consultar información oficial, histórica, actual y </a:t>
            </a:r>
            <a:r>
              <a:rPr lang="es-CO" sz="2000" dirty="0" smtClean="0">
                <a:solidFill>
                  <a:schemeClr val="tx1">
                    <a:lumMod val="65000"/>
                    <a:lumOff val="35000"/>
                  </a:schemeClr>
                </a:solidFill>
                <a:latin typeface="Ancizar Sans Light" panose="020B0502040300000003" pitchFamily="34" charset="0"/>
                <a:cs typeface="Ancizar Serif"/>
              </a:rPr>
              <a:t>desagregada </a:t>
            </a:r>
            <a:r>
              <a:rPr lang="es-CO" sz="2000" dirty="0">
                <a:solidFill>
                  <a:schemeClr val="tx1">
                    <a:lumMod val="65000"/>
                    <a:lumOff val="35000"/>
                  </a:schemeClr>
                </a:solidFill>
                <a:latin typeface="Ancizar Sans Light" panose="020B0502040300000003" pitchFamily="34" charset="0"/>
                <a:cs typeface="Ancizar Serif"/>
              </a:rPr>
              <a:t>por sedes de las </a:t>
            </a:r>
            <a:r>
              <a:rPr lang="es-CO" sz="2000" dirty="0" smtClean="0">
                <a:solidFill>
                  <a:schemeClr val="tx1">
                    <a:lumMod val="65000"/>
                    <a:lumOff val="35000"/>
                  </a:schemeClr>
                </a:solidFill>
                <a:latin typeface="Ancizar Sans Light" panose="020B0502040300000003" pitchFamily="34" charset="0"/>
                <a:cs typeface="Ancizar Serif"/>
              </a:rPr>
              <a:t>principales </a:t>
            </a:r>
            <a:r>
              <a:rPr lang="es-CO" sz="2000" dirty="0">
                <a:solidFill>
                  <a:schemeClr val="tx1">
                    <a:lumMod val="65000"/>
                    <a:lumOff val="35000"/>
                  </a:schemeClr>
                </a:solidFill>
                <a:latin typeface="Ancizar Sans Light" panose="020B0502040300000003" pitchFamily="34" charset="0"/>
                <a:cs typeface="Ancizar Serif"/>
              </a:rPr>
              <a:t>características asociadas a las poblaciones de aspirantes y admitidos, matriculados, graduados, docentes de carrera y administrativos, principalmente. Invitamos a los interesados a explorar la información allí contenida o a ingresar a los siguientes links (enlaces) en donde se dispone la información existente y disponible a nivel nacional y para cada una de las 9 sedes que conforman la Universidad.</a:t>
            </a:r>
          </a:p>
        </p:txBody>
      </p:sp>
      <p:sp>
        <p:nvSpPr>
          <p:cNvPr id="4" name="Título 1"/>
          <p:cNvSpPr txBox="1">
            <a:spLocks/>
          </p:cNvSpPr>
          <p:nvPr/>
        </p:nvSpPr>
        <p:spPr>
          <a:xfrm>
            <a:off x="466736" y="424551"/>
            <a:ext cx="1002623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200" dirty="0" smtClean="0">
                <a:solidFill>
                  <a:srgbClr val="172B7E"/>
                </a:solidFill>
                <a:latin typeface="Ancizar Serif Extrabold" panose="020A0902070300000003" pitchFamily="18" charset="0"/>
                <a:cs typeface="Ancizar Sans Extrabold"/>
              </a:rPr>
              <a:t>Sistema </a:t>
            </a:r>
            <a:r>
              <a:rPr lang="es-CO" sz="2200" dirty="0">
                <a:solidFill>
                  <a:srgbClr val="172B7E"/>
                </a:solidFill>
                <a:latin typeface="Ancizar Serif Extrabold" panose="020A0902070300000003" pitchFamily="18" charset="0"/>
                <a:cs typeface="Ancizar Sans Extrabold"/>
              </a:rPr>
              <a:t>Estadístico de la </a:t>
            </a:r>
            <a:r>
              <a:rPr lang="es-CO" sz="2200" dirty="0" smtClean="0">
                <a:solidFill>
                  <a:srgbClr val="172B7E"/>
                </a:solidFill>
                <a:latin typeface="Ancizar Serif Extrabold" panose="020A0902070300000003" pitchFamily="18" charset="0"/>
                <a:cs typeface="Ancizar Sans Extrabold"/>
              </a:rPr>
              <a:t>UNAL</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173524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3"/>
              </a:rPr>
              <a:t>Cifras Nacionales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4"/>
              </a:rPr>
              <a:t>Sede Bogotá</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5"/>
              </a:rPr>
              <a:t>Sede Medellín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6"/>
              </a:rPr>
              <a:t>Sede Manizales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7"/>
              </a:rPr>
              <a:t>Sede Palmira</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5" name="Rectángulo 4"/>
          <p:cNvSpPr/>
          <p:nvPr/>
        </p:nvSpPr>
        <p:spPr>
          <a:xfrm>
            <a:off x="531136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8"/>
              </a:rPr>
              <a:t>Sede La Paz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9"/>
              </a:rPr>
              <a:t>Sede Orinoquía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0"/>
              </a:rPr>
              <a:t>Sede Amazonía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1"/>
              </a:rPr>
              <a:t>Sede Caribe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2"/>
              </a:rPr>
              <a:t>Sede Tumaco (en construcción)</a:t>
            </a:r>
            <a:endParaRPr lang="es-CO" sz="2000" dirty="0">
              <a:solidFill>
                <a:schemeClr val="tx1">
                  <a:lumMod val="65000"/>
                  <a:lumOff val="35000"/>
                </a:schemeClr>
              </a:solidFill>
              <a:latin typeface="Ancizar Sans Light" panose="020B0502040300000003" pitchFamily="34" charset="0"/>
              <a:cs typeface="Ancizar Serif"/>
            </a:endParaRPr>
          </a:p>
        </p:txBody>
      </p:sp>
    </p:spTree>
    <p:extLst>
      <p:ext uri="{BB962C8B-B14F-4D97-AF65-F5344CB8AC3E}">
        <p14:creationId xmlns:p14="http://schemas.microsoft.com/office/powerpoint/2010/main" val="29424643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2.2. Equidad territorial</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0467801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ESTUDIANTES MATRICULADOS POR SEDE </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82254" y="5910276"/>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254" y="1015999"/>
            <a:ext cx="10123055" cy="4516583"/>
          </a:xfrm>
          <a:prstGeom prst="rect">
            <a:avLst/>
          </a:prstGeom>
        </p:spPr>
      </p:pic>
      <p:sp>
        <p:nvSpPr>
          <p:cNvPr id="7" name="Rectángulo 6"/>
          <p:cNvSpPr/>
          <p:nvPr/>
        </p:nvSpPr>
        <p:spPr>
          <a:xfrm>
            <a:off x="1182254" y="5579164"/>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spTree>
    <p:extLst>
      <p:ext uri="{BB962C8B-B14F-4D97-AF65-F5344CB8AC3E}">
        <p14:creationId xmlns:p14="http://schemas.microsoft.com/office/powerpoint/2010/main" val="11156842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667060" y="324029"/>
            <a:ext cx="9153441"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ESTUDIANTES MATRICULADOS POR SEDE, PERIODO 20202 </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82254" y="5910276"/>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254" y="1006764"/>
            <a:ext cx="10150764" cy="4903512"/>
          </a:xfrm>
          <a:prstGeom prst="rect">
            <a:avLst/>
          </a:prstGeom>
        </p:spPr>
      </p:pic>
    </p:spTree>
    <p:extLst>
      <p:ext uri="{BB962C8B-B14F-4D97-AF65-F5344CB8AC3E}">
        <p14:creationId xmlns:p14="http://schemas.microsoft.com/office/powerpoint/2010/main" val="30700193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099436" y="251737"/>
            <a:ext cx="963824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DISTRIBUCIÓN DE ASPIRANTES POR MUNICIPIO, PERIODO 20202</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588103" y="5855079"/>
            <a:ext cx="6216073"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a:t>
            </a:r>
            <a:r>
              <a:rPr lang="es-CO" sz="800" dirty="0" smtClean="0">
                <a:solidFill>
                  <a:schemeClr val="tx1">
                    <a:lumMod val="75000"/>
                    <a:lumOff val="25000"/>
                  </a:schemeClr>
                </a:solidFill>
                <a:latin typeface="Ancizar Sans Thin"/>
                <a:cs typeface="Ancizar Sans Thin"/>
              </a:rPr>
              <a:t>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stretch>
            <a:fillRect/>
          </a:stretch>
        </p:blipFill>
        <p:spPr>
          <a:xfrm>
            <a:off x="3666836" y="840509"/>
            <a:ext cx="4276437" cy="4886036"/>
          </a:xfrm>
          <a:prstGeom prst="rect">
            <a:avLst/>
          </a:prstGeom>
        </p:spPr>
      </p:pic>
      <p:pic>
        <p:nvPicPr>
          <p:cNvPr id="5" name="Imagen 4"/>
          <p:cNvPicPr>
            <a:picLocks noChangeAspect="1"/>
          </p:cNvPicPr>
          <p:nvPr/>
        </p:nvPicPr>
        <p:blipFill>
          <a:blip r:embed="rId3"/>
          <a:stretch>
            <a:fillRect/>
          </a:stretch>
        </p:blipFill>
        <p:spPr>
          <a:xfrm>
            <a:off x="3657600" y="5116945"/>
            <a:ext cx="1115871" cy="637308"/>
          </a:xfrm>
          <a:prstGeom prst="rect">
            <a:avLst/>
          </a:prstGeom>
        </p:spPr>
      </p:pic>
      <p:pic>
        <p:nvPicPr>
          <p:cNvPr id="7" name="Imagen 6"/>
          <p:cNvPicPr>
            <a:picLocks noChangeAspect="1"/>
          </p:cNvPicPr>
          <p:nvPr/>
        </p:nvPicPr>
        <p:blipFill>
          <a:blip r:embed="rId4"/>
          <a:stretch>
            <a:fillRect/>
          </a:stretch>
        </p:blipFill>
        <p:spPr>
          <a:xfrm>
            <a:off x="3696140" y="1169620"/>
            <a:ext cx="1061278" cy="397164"/>
          </a:xfrm>
          <a:prstGeom prst="rect">
            <a:avLst/>
          </a:prstGeom>
        </p:spPr>
      </p:pic>
      <p:pic>
        <p:nvPicPr>
          <p:cNvPr id="8" name="Imagen 7"/>
          <p:cNvPicPr>
            <a:picLocks noChangeAspect="1"/>
          </p:cNvPicPr>
          <p:nvPr/>
        </p:nvPicPr>
        <p:blipFill>
          <a:blip r:embed="rId5"/>
          <a:stretch>
            <a:fillRect/>
          </a:stretch>
        </p:blipFill>
        <p:spPr>
          <a:xfrm>
            <a:off x="4491933" y="940588"/>
            <a:ext cx="157246" cy="229032"/>
          </a:xfrm>
          <a:prstGeom prst="rect">
            <a:avLst/>
          </a:prstGeom>
        </p:spPr>
      </p:pic>
    </p:spTree>
    <p:extLst>
      <p:ext uri="{BB962C8B-B14F-4D97-AF65-F5344CB8AC3E}">
        <p14:creationId xmlns:p14="http://schemas.microsoft.com/office/powerpoint/2010/main" val="35317068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099436" y="251737"/>
            <a:ext cx="963824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DISTRIBUCIÓN DE matriculados POR MUNICIPIO, PERIODO 20202</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762331" y="5938313"/>
            <a:ext cx="7675420"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a:t>
            </a:r>
            <a:r>
              <a:rPr lang="es-CO" sz="800" dirty="0" smtClean="0">
                <a:solidFill>
                  <a:schemeClr val="tx1">
                    <a:lumMod val="75000"/>
                    <a:lumOff val="25000"/>
                  </a:schemeClr>
                </a:solidFill>
                <a:latin typeface="Ancizar Sans Thin"/>
                <a:cs typeface="Ancizar Sans Thin"/>
              </a:rPr>
              <a:t>de Información Académica</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stretch>
            <a:fillRect/>
          </a:stretch>
        </p:blipFill>
        <p:spPr>
          <a:xfrm>
            <a:off x="3764151" y="855260"/>
            <a:ext cx="4696358" cy="5055016"/>
          </a:xfrm>
          <a:prstGeom prst="rect">
            <a:avLst/>
          </a:prstGeom>
        </p:spPr>
      </p:pic>
      <p:pic>
        <p:nvPicPr>
          <p:cNvPr id="9" name="Imagen 8"/>
          <p:cNvPicPr>
            <a:picLocks noChangeAspect="1"/>
          </p:cNvPicPr>
          <p:nvPr/>
        </p:nvPicPr>
        <p:blipFill>
          <a:blip r:embed="rId3"/>
          <a:stretch>
            <a:fillRect/>
          </a:stretch>
        </p:blipFill>
        <p:spPr>
          <a:xfrm>
            <a:off x="3948837" y="1147749"/>
            <a:ext cx="1061278" cy="397164"/>
          </a:xfrm>
          <a:prstGeom prst="rect">
            <a:avLst/>
          </a:prstGeom>
        </p:spPr>
      </p:pic>
      <p:pic>
        <p:nvPicPr>
          <p:cNvPr id="10" name="Imagen 9"/>
          <p:cNvPicPr>
            <a:picLocks noChangeAspect="1"/>
          </p:cNvPicPr>
          <p:nvPr/>
        </p:nvPicPr>
        <p:blipFill>
          <a:blip r:embed="rId4"/>
          <a:stretch>
            <a:fillRect/>
          </a:stretch>
        </p:blipFill>
        <p:spPr>
          <a:xfrm>
            <a:off x="4722842" y="918717"/>
            <a:ext cx="157246" cy="229032"/>
          </a:xfrm>
          <a:prstGeom prst="rect">
            <a:avLst/>
          </a:prstGeom>
        </p:spPr>
      </p:pic>
      <p:pic>
        <p:nvPicPr>
          <p:cNvPr id="11" name="Imagen 10"/>
          <p:cNvPicPr>
            <a:picLocks noChangeAspect="1"/>
          </p:cNvPicPr>
          <p:nvPr/>
        </p:nvPicPr>
        <p:blipFill>
          <a:blip r:embed="rId5"/>
          <a:stretch>
            <a:fillRect/>
          </a:stretch>
        </p:blipFill>
        <p:spPr>
          <a:xfrm>
            <a:off x="3764151" y="5301672"/>
            <a:ext cx="1496149" cy="608603"/>
          </a:xfrm>
          <a:prstGeom prst="rect">
            <a:avLst/>
          </a:prstGeom>
        </p:spPr>
      </p:pic>
    </p:spTree>
    <p:extLst>
      <p:ext uri="{BB962C8B-B14F-4D97-AF65-F5344CB8AC3E}">
        <p14:creationId xmlns:p14="http://schemas.microsoft.com/office/powerpoint/2010/main" val="24326886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sede Bogotá representa el 58% (31.791) del total de matriculados de la Universidad; la sede Medellín, el 24% (13.109); la sede Manizales, el 11% (5.831) y la sede Palmira el 5% (2.989). Las demás sedes de la Universidad congregan el 2% (1.404) de los matriculados.</a:t>
            </a:r>
          </a:p>
        </p:txBody>
      </p:sp>
      <p:sp>
        <p:nvSpPr>
          <p:cNvPr id="8" name="Rectángulo 7"/>
          <p:cNvSpPr/>
          <p:nvPr/>
        </p:nvSpPr>
        <p:spPr>
          <a:xfrm>
            <a:off x="471053" y="2223210"/>
            <a:ext cx="10871201"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Universidad Nacional de Colombia cuenta con matriculados nacidos en el 82% (925 de 1122) de los municipios del país –incluye corregimientos departamentales-.</a:t>
            </a:r>
          </a:p>
        </p:txBody>
      </p:sp>
      <p:sp>
        <p:nvSpPr>
          <p:cNvPr id="9" name="Rectángulo 8"/>
          <p:cNvSpPr/>
          <p:nvPr/>
        </p:nvSpPr>
        <p:spPr>
          <a:xfrm>
            <a:off x="471053" y="3150182"/>
            <a:ext cx="10797312"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56 de cada 100 matriculados en la Universidad nació en la ciudad en donde se ubican las sedes andinas (40% (22.156) Bogotá, 9% (4821) Medellín, 5% (2742) Manizales y 2% (893) Palmira)</a:t>
            </a:r>
          </a:p>
        </p:txBody>
      </p:sp>
      <p:sp>
        <p:nvSpPr>
          <p:cNvPr id="7" name="Rectángulo 6"/>
          <p:cNvSpPr/>
          <p:nvPr/>
        </p:nvSpPr>
        <p:spPr>
          <a:xfrm>
            <a:off x="471053" y="4384931"/>
            <a:ext cx="10797312"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Un hecho llamativo es la cantidad de estudiantes matriculados nacidos en el departamento de Nariño la cual alcanza el 5% (2.717 de 55.124) de la matricula total de la Universidad.</a:t>
            </a:r>
          </a:p>
        </p:txBody>
      </p:sp>
    </p:spTree>
    <p:extLst>
      <p:ext uri="{BB962C8B-B14F-4D97-AF65-F5344CB8AC3E}">
        <p14:creationId xmlns:p14="http://schemas.microsoft.com/office/powerpoint/2010/main" val="16157668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2.3. inclusión</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2883958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Aspirantes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73" y="918481"/>
            <a:ext cx="9892145" cy="4929823"/>
          </a:xfrm>
          <a:prstGeom prst="rect">
            <a:avLst/>
          </a:prstGeom>
        </p:spPr>
      </p:pic>
    </p:spTree>
    <p:extLst>
      <p:ext uri="{BB962C8B-B14F-4D97-AF65-F5344CB8AC3E}">
        <p14:creationId xmlns:p14="http://schemas.microsoft.com/office/powerpoint/2010/main" val="6502456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Aspirantes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062182" y="5871521"/>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4" y="1025236"/>
            <a:ext cx="10270837" cy="4823068"/>
          </a:xfrm>
          <a:prstGeom prst="rect">
            <a:avLst/>
          </a:prstGeom>
        </p:spPr>
      </p:pic>
    </p:spTree>
    <p:extLst>
      <p:ext uri="{BB962C8B-B14F-4D97-AF65-F5344CB8AC3E}">
        <p14:creationId xmlns:p14="http://schemas.microsoft.com/office/powerpoint/2010/main" val="40567339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Aspirantes A PREGRADO </a:t>
            </a:r>
          </a:p>
          <a:p>
            <a:r>
              <a:rPr lang="es-CO" sz="2200" dirty="0" smtClean="0">
                <a:solidFill>
                  <a:srgbClr val="172B7E"/>
                </a:solidFill>
                <a:latin typeface="Ancizar Serif Extrabold" panose="020A0902070300000003" pitchFamily="18" charset="0"/>
                <a:cs typeface="Ancizar Sans Extrabold"/>
              </a:rPr>
              <a:t>por TIPO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071419" y="5849990"/>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419" y="960582"/>
            <a:ext cx="10418617" cy="4812145"/>
          </a:xfrm>
          <a:prstGeom prst="rect">
            <a:avLst/>
          </a:prstGeom>
        </p:spPr>
      </p:pic>
    </p:spTree>
    <p:extLst>
      <p:ext uri="{BB962C8B-B14F-4D97-AF65-F5344CB8AC3E}">
        <p14:creationId xmlns:p14="http://schemas.microsoft.com/office/powerpoint/2010/main" val="1871959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46225" y="1047940"/>
            <a:ext cx="10972800" cy="4525963"/>
          </a:xfrm>
        </p:spPr>
        <p:txBody>
          <a:bodyPr>
            <a:normAutofit/>
          </a:bodyPr>
          <a:lstStyle/>
          <a:p>
            <a:pPr marL="0" indent="0" algn="just">
              <a:buNone/>
            </a:pPr>
            <a:r>
              <a:rPr lang="es-CO" sz="2000" dirty="0">
                <a:solidFill>
                  <a:schemeClr val="tx1">
                    <a:lumMod val="65000"/>
                    <a:lumOff val="35000"/>
                  </a:schemeClr>
                </a:solidFill>
                <a:latin typeface="Ancizar Sans Light" panose="020B0502040300000003" pitchFamily="34" charset="0"/>
                <a:cs typeface="Ancizar Serif"/>
              </a:rPr>
              <a:t>Las estadísticas/indicadores contenidos en esta presentación hacen parte, en una importante proporción, de las cifras contenidas en la página web de </a:t>
            </a:r>
            <a:r>
              <a:rPr lang="es-CO" sz="2000" dirty="0">
                <a:solidFill>
                  <a:schemeClr val="tx1">
                    <a:lumMod val="65000"/>
                    <a:lumOff val="35000"/>
                  </a:schemeClr>
                </a:solidFill>
                <a:latin typeface="Ancizar Sans Light" panose="020B0502040300000003" pitchFamily="34" charset="0"/>
                <a:cs typeface="Ancizar Serif"/>
                <a:hlinkClick r:id="rId2"/>
              </a:rPr>
              <a:t>estadísticas</a:t>
            </a:r>
            <a:r>
              <a:rPr lang="es-CO" sz="2000" dirty="0">
                <a:solidFill>
                  <a:schemeClr val="tx1">
                    <a:lumMod val="65000"/>
                    <a:lumOff val="35000"/>
                  </a:schemeClr>
                </a:solidFill>
                <a:latin typeface="Ancizar Sans Light" panose="020B0502040300000003" pitchFamily="34" charset="0"/>
                <a:cs typeface="Ancizar Serif"/>
              </a:rPr>
              <a:t> de la Universidad Nacional de Colombia. En esta página, se puede consultar información oficial, histórica, actual y </a:t>
            </a:r>
            <a:r>
              <a:rPr lang="es-CO" sz="2000" dirty="0" smtClean="0">
                <a:solidFill>
                  <a:schemeClr val="tx1">
                    <a:lumMod val="65000"/>
                    <a:lumOff val="35000"/>
                  </a:schemeClr>
                </a:solidFill>
                <a:latin typeface="Ancizar Sans Light" panose="020B0502040300000003" pitchFamily="34" charset="0"/>
                <a:cs typeface="Ancizar Serif"/>
              </a:rPr>
              <a:t>desagregada </a:t>
            </a:r>
            <a:r>
              <a:rPr lang="es-CO" sz="2000" dirty="0">
                <a:solidFill>
                  <a:schemeClr val="tx1">
                    <a:lumMod val="65000"/>
                    <a:lumOff val="35000"/>
                  </a:schemeClr>
                </a:solidFill>
                <a:latin typeface="Ancizar Sans Light" panose="020B0502040300000003" pitchFamily="34" charset="0"/>
                <a:cs typeface="Ancizar Serif"/>
              </a:rPr>
              <a:t>por sedes de las </a:t>
            </a:r>
            <a:r>
              <a:rPr lang="es-CO" sz="2000" dirty="0" smtClean="0">
                <a:solidFill>
                  <a:schemeClr val="tx1">
                    <a:lumMod val="65000"/>
                    <a:lumOff val="35000"/>
                  </a:schemeClr>
                </a:solidFill>
                <a:latin typeface="Ancizar Sans Light" panose="020B0502040300000003" pitchFamily="34" charset="0"/>
                <a:cs typeface="Ancizar Serif"/>
              </a:rPr>
              <a:t>principales </a:t>
            </a:r>
            <a:r>
              <a:rPr lang="es-CO" sz="2000" dirty="0">
                <a:solidFill>
                  <a:schemeClr val="tx1">
                    <a:lumMod val="65000"/>
                    <a:lumOff val="35000"/>
                  </a:schemeClr>
                </a:solidFill>
                <a:latin typeface="Ancizar Sans Light" panose="020B0502040300000003" pitchFamily="34" charset="0"/>
                <a:cs typeface="Ancizar Serif"/>
              </a:rPr>
              <a:t>características asociadas a las poblaciones de aspirantes y admitidos, matriculados, graduados, docentes de carrera y administrativos, principalmente. Invitamos a los interesados a explorar la información allí contenida o a ingresar a los siguientes links (enlaces) en donde se dispone la información existente y disponible a nivel nacional y para cada una de las 9 sedes que conforman la Universidad.</a:t>
            </a:r>
          </a:p>
        </p:txBody>
      </p:sp>
      <p:sp>
        <p:nvSpPr>
          <p:cNvPr id="4" name="Título 1"/>
          <p:cNvSpPr txBox="1">
            <a:spLocks/>
          </p:cNvSpPr>
          <p:nvPr/>
        </p:nvSpPr>
        <p:spPr>
          <a:xfrm>
            <a:off x="466736" y="424551"/>
            <a:ext cx="1002623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200" dirty="0" smtClean="0">
                <a:solidFill>
                  <a:srgbClr val="172B7E"/>
                </a:solidFill>
                <a:latin typeface="Ancizar Serif Extrabold" panose="020A0902070300000003" pitchFamily="18" charset="0"/>
                <a:cs typeface="Ancizar Sans Extrabold"/>
              </a:rPr>
              <a:t>Sistema </a:t>
            </a:r>
            <a:r>
              <a:rPr lang="es-CO" sz="2200" dirty="0">
                <a:solidFill>
                  <a:srgbClr val="172B7E"/>
                </a:solidFill>
                <a:latin typeface="Ancizar Serif Extrabold" panose="020A0902070300000003" pitchFamily="18" charset="0"/>
                <a:cs typeface="Ancizar Sans Extrabold"/>
              </a:rPr>
              <a:t>Estadístico de la </a:t>
            </a:r>
            <a:r>
              <a:rPr lang="es-CO" sz="2200" dirty="0" smtClean="0">
                <a:solidFill>
                  <a:srgbClr val="172B7E"/>
                </a:solidFill>
                <a:latin typeface="Ancizar Serif Extrabold" panose="020A0902070300000003" pitchFamily="18" charset="0"/>
                <a:cs typeface="Ancizar Sans Extrabold"/>
              </a:rPr>
              <a:t>UNAL</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173524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3"/>
              </a:rPr>
              <a:t>Cifras Nacionales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4"/>
              </a:rPr>
              <a:t>Sede Bogotá</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5"/>
              </a:rPr>
              <a:t>Sede Medellín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6"/>
              </a:rPr>
              <a:t>Sede Manizales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7"/>
              </a:rPr>
              <a:t>Sede Palmira</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5" name="Rectángulo 4"/>
          <p:cNvSpPr/>
          <p:nvPr/>
        </p:nvSpPr>
        <p:spPr>
          <a:xfrm>
            <a:off x="531136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8"/>
              </a:rPr>
              <a:t>Sede La Paz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9"/>
              </a:rPr>
              <a:t>Sede Orinoquía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0"/>
              </a:rPr>
              <a:t>Sede Amazonía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1"/>
              </a:rPr>
              <a:t>Sede Caribe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2"/>
              </a:rPr>
              <a:t>Sede Tumaco (en construcción)</a:t>
            </a:r>
            <a:endParaRPr lang="es-CO" sz="2000" dirty="0">
              <a:solidFill>
                <a:schemeClr val="tx1">
                  <a:lumMod val="65000"/>
                  <a:lumOff val="35000"/>
                </a:schemeClr>
              </a:solidFill>
              <a:latin typeface="Ancizar Sans Light" panose="020B0502040300000003" pitchFamily="34" charset="0"/>
              <a:cs typeface="Ancizar Serif"/>
            </a:endParaRPr>
          </a:p>
        </p:txBody>
      </p:sp>
    </p:spTree>
    <p:extLst>
      <p:ext uri="{BB962C8B-B14F-4D97-AF65-F5344CB8AC3E}">
        <p14:creationId xmlns:p14="http://schemas.microsoft.com/office/powerpoint/2010/main" val="42941401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Aspirantes A PREGRADO PROGRAMA PEAMA</a:t>
            </a:r>
          </a:p>
        </p:txBody>
      </p:sp>
      <p:sp>
        <p:nvSpPr>
          <p:cNvPr id="7" name="Rectángulo 6"/>
          <p:cNvSpPr/>
          <p:nvPr/>
        </p:nvSpPr>
        <p:spPr>
          <a:xfrm>
            <a:off x="868219"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19" y="988289"/>
            <a:ext cx="10390908" cy="4860015"/>
          </a:xfrm>
          <a:prstGeom prst="rect">
            <a:avLst/>
          </a:prstGeom>
        </p:spPr>
      </p:pic>
    </p:spTree>
    <p:extLst>
      <p:ext uri="{BB962C8B-B14F-4D97-AF65-F5344CB8AC3E}">
        <p14:creationId xmlns:p14="http://schemas.microsoft.com/office/powerpoint/2010/main" val="28372582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6036" y="250090"/>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Aspirantes A PREGRADO PROGRAMA PAES</a:t>
            </a:r>
          </a:p>
        </p:txBody>
      </p:sp>
      <p:sp>
        <p:nvSpPr>
          <p:cNvPr id="7" name="Rectángulo 6"/>
          <p:cNvSpPr/>
          <p:nvPr/>
        </p:nvSpPr>
        <p:spPr>
          <a:xfrm>
            <a:off x="637309" y="5810502"/>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09" y="831273"/>
            <a:ext cx="10704946" cy="5017031"/>
          </a:xfrm>
          <a:prstGeom prst="rect">
            <a:avLst/>
          </a:prstGeom>
        </p:spPr>
      </p:pic>
    </p:spTree>
    <p:extLst>
      <p:ext uri="{BB962C8B-B14F-4D97-AF65-F5344CB8AC3E}">
        <p14:creationId xmlns:p14="http://schemas.microsoft.com/office/powerpoint/2010/main" val="14033258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ADMITIDOS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09" y="977857"/>
            <a:ext cx="10196946" cy="4767162"/>
          </a:xfrm>
          <a:prstGeom prst="rect">
            <a:avLst/>
          </a:prstGeom>
        </p:spPr>
      </p:pic>
    </p:spTree>
    <p:extLst>
      <p:ext uri="{BB962C8B-B14F-4D97-AF65-F5344CB8AC3E}">
        <p14:creationId xmlns:p14="http://schemas.microsoft.com/office/powerpoint/2010/main" val="16226709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ADMITIDOS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73" y="1015999"/>
            <a:ext cx="10446327" cy="4832305"/>
          </a:xfrm>
          <a:prstGeom prst="rect">
            <a:avLst/>
          </a:prstGeom>
        </p:spPr>
      </p:pic>
    </p:spTree>
    <p:extLst>
      <p:ext uri="{BB962C8B-B14F-4D97-AF65-F5344CB8AC3E}">
        <p14:creationId xmlns:p14="http://schemas.microsoft.com/office/powerpoint/2010/main" val="24173515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ADMITIDOS A PREGRADO </a:t>
            </a:r>
          </a:p>
          <a:p>
            <a:r>
              <a:rPr lang="es-CO" sz="2200" dirty="0" smtClean="0">
                <a:solidFill>
                  <a:srgbClr val="172B7E"/>
                </a:solidFill>
                <a:latin typeface="Ancizar Serif Extrabold" panose="020A0902070300000003" pitchFamily="18" charset="0"/>
                <a:cs typeface="Ancizar Sans Extrabold"/>
              </a:rPr>
              <a:t>por TIPO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979055" y="5849990"/>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055" y="960484"/>
            <a:ext cx="10603242" cy="4889506"/>
          </a:xfrm>
          <a:prstGeom prst="rect">
            <a:avLst/>
          </a:prstGeom>
        </p:spPr>
      </p:pic>
    </p:spTree>
    <p:extLst>
      <p:ext uri="{BB962C8B-B14F-4D97-AF65-F5344CB8AC3E}">
        <p14:creationId xmlns:p14="http://schemas.microsoft.com/office/powerpoint/2010/main" val="21099568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ADMITIDOS A PREGRADO PROGRAMA PEAMA</a:t>
            </a:r>
          </a:p>
        </p:txBody>
      </p:sp>
      <p:sp>
        <p:nvSpPr>
          <p:cNvPr id="7" name="Rectángulo 6"/>
          <p:cNvSpPr/>
          <p:nvPr/>
        </p:nvSpPr>
        <p:spPr>
          <a:xfrm>
            <a:off x="785090"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90" y="903634"/>
            <a:ext cx="10529455" cy="4944670"/>
          </a:xfrm>
          <a:prstGeom prst="rect">
            <a:avLst/>
          </a:prstGeom>
        </p:spPr>
      </p:pic>
    </p:spTree>
    <p:extLst>
      <p:ext uri="{BB962C8B-B14F-4D97-AF65-F5344CB8AC3E}">
        <p14:creationId xmlns:p14="http://schemas.microsoft.com/office/powerpoint/2010/main" val="19881612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26774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ADMITIDOS A PREGRADO PROGRAMA PAES</a:t>
            </a:r>
          </a:p>
        </p:txBody>
      </p:sp>
      <p:sp>
        <p:nvSpPr>
          <p:cNvPr id="7" name="Rectángulo 6"/>
          <p:cNvSpPr/>
          <p:nvPr/>
        </p:nvSpPr>
        <p:spPr>
          <a:xfrm>
            <a:off x="868219"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19" y="878472"/>
            <a:ext cx="10631054" cy="4969832"/>
          </a:xfrm>
          <a:prstGeom prst="rect">
            <a:avLst/>
          </a:prstGeom>
        </p:spPr>
      </p:pic>
    </p:spTree>
    <p:extLst>
      <p:ext uri="{BB962C8B-B14F-4D97-AF65-F5344CB8AC3E}">
        <p14:creationId xmlns:p14="http://schemas.microsoft.com/office/powerpoint/2010/main" val="8551955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333218"/>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Aspirantes A PREGRADO EN SITUACIÓN DE DISCAPACIDAD</a:t>
            </a:r>
          </a:p>
        </p:txBody>
      </p:sp>
      <p:sp>
        <p:nvSpPr>
          <p:cNvPr id="7" name="Rectángulo 6"/>
          <p:cNvSpPr/>
          <p:nvPr/>
        </p:nvSpPr>
        <p:spPr>
          <a:xfrm>
            <a:off x="637309" y="5810502"/>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09" y="988880"/>
            <a:ext cx="11046691" cy="4821621"/>
          </a:xfrm>
          <a:prstGeom prst="rect">
            <a:avLst/>
          </a:prstGeom>
        </p:spPr>
      </p:pic>
    </p:spTree>
    <p:extLst>
      <p:ext uri="{BB962C8B-B14F-4D97-AF65-F5344CB8AC3E}">
        <p14:creationId xmlns:p14="http://schemas.microsoft.com/office/powerpoint/2010/main" val="2128102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333218"/>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a:t>
            </a:r>
            <a:r>
              <a:rPr lang="es-CO" sz="2200" dirty="0" smtClean="0">
                <a:solidFill>
                  <a:srgbClr val="172B7E"/>
                </a:solidFill>
                <a:latin typeface="Ancizar Serif Extrabold" panose="020A0902070300000003" pitchFamily="18" charset="0"/>
                <a:cs typeface="Ancizar Sans Extrabold"/>
              </a:rPr>
              <a:t> ADMITIDOS A PREGRADO EN SITUACIÓN DE DISCAPACIDAD</a:t>
            </a:r>
          </a:p>
        </p:txBody>
      </p:sp>
      <p:sp>
        <p:nvSpPr>
          <p:cNvPr id="7" name="Rectángulo 6"/>
          <p:cNvSpPr/>
          <p:nvPr/>
        </p:nvSpPr>
        <p:spPr>
          <a:xfrm>
            <a:off x="544945" y="5847021"/>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45" y="887280"/>
            <a:ext cx="11065164" cy="4923221"/>
          </a:xfrm>
          <a:prstGeom prst="rect">
            <a:avLst/>
          </a:prstGeom>
        </p:spPr>
      </p:pic>
    </p:spTree>
    <p:extLst>
      <p:ext uri="{BB962C8B-B14F-4D97-AF65-F5344CB8AC3E}">
        <p14:creationId xmlns:p14="http://schemas.microsoft.com/office/powerpoint/2010/main" val="24687264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a la Universidad en situación de discapacidad ha aumentado de manera importante durante los últimos años. De 47 aspirantes en el periodo 2011-1 se pasó a 318 en el 2020-2 (visual 164, motriz 63, auditiva 31, psicosocial 31, cognitiva 28 y otras 1).</a:t>
            </a:r>
          </a:p>
        </p:txBody>
      </p:sp>
      <p:sp>
        <p:nvSpPr>
          <p:cNvPr id="8" name="Rectángulo 7"/>
          <p:cNvSpPr/>
          <p:nvPr/>
        </p:nvSpPr>
        <p:spPr>
          <a:xfrm>
            <a:off x="471053" y="2330735"/>
            <a:ext cx="10871201"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el periodo 2020-2, el 9% de los aspirantes en situación de discapacidad fue admitido a la Universidad (29 de 318).</a:t>
            </a:r>
          </a:p>
        </p:txBody>
      </p:sp>
      <p:sp>
        <p:nvSpPr>
          <p:cNvPr id="9" name="Rectángulo 8"/>
          <p:cNvSpPr/>
          <p:nvPr/>
        </p:nvSpPr>
        <p:spPr>
          <a:xfrm>
            <a:off x="471053" y="3381091"/>
            <a:ext cx="10797312" cy="163121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 años, la Universidad Nacional de Colombia ha multiplicado por 7 la proporción de aspirantes a través de modalidades especiales de inscripción y admisión. De un 4% (2.181 de 57.178) de aspirantes inscritos en programas de admisión especial (PAES y PEAMA) en el periodo 2008-1 se pasó a un 27% (10.734 de 40.465) de aspirantes en tal condición en el periodo 2020-2.</a:t>
            </a:r>
          </a:p>
        </p:txBody>
      </p:sp>
    </p:spTree>
    <p:extLst>
      <p:ext uri="{BB962C8B-B14F-4D97-AF65-F5344CB8AC3E}">
        <p14:creationId xmlns:p14="http://schemas.microsoft.com/office/powerpoint/2010/main" val="13185367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66736" y="424551"/>
            <a:ext cx="1002623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800" dirty="0" smtClean="0">
                <a:solidFill>
                  <a:srgbClr val="172B7E"/>
                </a:solidFill>
                <a:latin typeface="Ancizar Serif Extrabold" panose="020A0902070300000003" pitchFamily="18" charset="0"/>
                <a:cs typeface="Ancizar Sans Extrabold"/>
              </a:rPr>
              <a:t>Contenido</a:t>
            </a:r>
            <a:endParaRPr lang="es-CO" sz="2800" dirty="0">
              <a:solidFill>
                <a:srgbClr val="172B7E"/>
              </a:solidFill>
              <a:latin typeface="Ancizar Serif Extrabold" panose="020A0902070300000003" pitchFamily="18" charset="0"/>
              <a:cs typeface="Ancizar Sans Extrabold"/>
            </a:endParaRPr>
          </a:p>
        </p:txBody>
      </p:sp>
      <p:sp>
        <p:nvSpPr>
          <p:cNvPr id="5" name="Rectángulo 4"/>
          <p:cNvSpPr/>
          <p:nvPr/>
        </p:nvSpPr>
        <p:spPr>
          <a:xfrm>
            <a:off x="630725" y="1717864"/>
            <a:ext cx="6096000" cy="2677656"/>
          </a:xfrm>
          <a:prstGeom prst="rect">
            <a:avLst/>
          </a:prstGeom>
        </p:spPr>
        <p:txBody>
          <a:bodyPr>
            <a:spAutoFit/>
          </a:bodyPr>
          <a:lstStyle/>
          <a:p>
            <a:r>
              <a:rPr lang="es-CO" sz="2800" dirty="0" smtClean="0">
                <a:solidFill>
                  <a:schemeClr val="tx1">
                    <a:lumMod val="65000"/>
                    <a:lumOff val="35000"/>
                  </a:schemeClr>
                </a:solidFill>
                <a:latin typeface="Ancizar Sans Light" panose="020B0502040300000003" pitchFamily="34" charset="0"/>
                <a:cs typeface="Ancizar Serif"/>
                <a:hlinkClick r:id="rId2"/>
              </a:rPr>
              <a:t>1. Tendencias Generales</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3"/>
              </a:rPr>
              <a:t>2. Equidad, inclusión y </a:t>
            </a:r>
            <a:r>
              <a:rPr lang="es-CO" sz="2800" dirty="0" smtClean="0">
                <a:solidFill>
                  <a:schemeClr val="tx1">
                    <a:lumMod val="65000"/>
                    <a:lumOff val="35000"/>
                  </a:schemeClr>
                </a:solidFill>
                <a:latin typeface="Ancizar Sans Light" panose="020B0502040300000003" pitchFamily="34" charset="0"/>
                <a:cs typeface="Ancizar Serif"/>
                <a:hlinkClick r:id="rId3"/>
              </a:rPr>
              <a:t>bienestar</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4"/>
              </a:rPr>
              <a:t>2.1 Equidad de género</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5"/>
              </a:rPr>
              <a:t>2.2 Equidad territorial</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6"/>
              </a:rPr>
              <a:t>2.3 Inclusión</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7"/>
              </a:rPr>
              <a:t>2.4 Bienestar Universitario</a:t>
            </a:r>
            <a:endParaRPr lang="es-CO" sz="2800" dirty="0">
              <a:solidFill>
                <a:schemeClr val="tx1">
                  <a:lumMod val="65000"/>
                  <a:lumOff val="35000"/>
                </a:schemeClr>
              </a:solidFill>
              <a:latin typeface="Ancizar Sans Light" panose="020B0502040300000003" pitchFamily="34" charset="0"/>
              <a:cs typeface="Ancizar Serif"/>
            </a:endParaRPr>
          </a:p>
        </p:txBody>
      </p:sp>
      <p:sp>
        <p:nvSpPr>
          <p:cNvPr id="6" name="Rectángulo 5"/>
          <p:cNvSpPr/>
          <p:nvPr/>
        </p:nvSpPr>
        <p:spPr>
          <a:xfrm>
            <a:off x="6977205" y="1719473"/>
            <a:ext cx="5054851" cy="2246769"/>
          </a:xfrm>
          <a:prstGeom prst="rect">
            <a:avLst/>
          </a:prstGeom>
        </p:spPr>
        <p:txBody>
          <a:bodyPr wrap="square">
            <a:spAutoFit/>
          </a:bodyPr>
          <a:lstStyle/>
          <a:p>
            <a:r>
              <a:rPr lang="es-CO" sz="2800" dirty="0">
                <a:solidFill>
                  <a:schemeClr val="tx1">
                    <a:lumMod val="65000"/>
                    <a:lumOff val="35000"/>
                  </a:schemeClr>
                </a:solidFill>
                <a:latin typeface="Ancizar Sans Light" panose="020B0502040300000003" pitchFamily="34" charset="0"/>
                <a:cs typeface="Ancizar Serif"/>
                <a:hlinkClick r:id="rId8"/>
              </a:rPr>
              <a:t>3. Calidad</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9"/>
              </a:rPr>
              <a:t>3.1 Docentes</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10"/>
              </a:rPr>
              <a:t>3.2 Resultados </a:t>
            </a:r>
            <a:r>
              <a:rPr lang="es-CO" sz="2800" dirty="0" err="1">
                <a:solidFill>
                  <a:schemeClr val="tx1">
                    <a:lumMod val="65000"/>
                    <a:lumOff val="35000"/>
                  </a:schemeClr>
                </a:solidFill>
                <a:latin typeface="Ancizar Sans Light" panose="020B0502040300000003" pitchFamily="34" charset="0"/>
                <a:cs typeface="Ancizar Serif"/>
                <a:hlinkClick r:id="rId10"/>
              </a:rPr>
              <a:t>SaberPRO</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11"/>
              </a:rPr>
              <a:t>4. Investigación</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12"/>
              </a:rPr>
              <a:t>5. Rankings</a:t>
            </a:r>
            <a:endParaRPr lang="es-CO" sz="2800" dirty="0">
              <a:solidFill>
                <a:schemeClr val="tx1">
                  <a:lumMod val="65000"/>
                  <a:lumOff val="35000"/>
                </a:schemeClr>
              </a:solidFill>
              <a:latin typeface="Ancizar Sans Light" panose="020B0502040300000003" pitchFamily="34" charset="0"/>
              <a:cs typeface="Ancizar Serif"/>
            </a:endParaRPr>
          </a:p>
        </p:txBody>
      </p:sp>
    </p:spTree>
    <p:extLst>
      <p:ext uri="{BB962C8B-B14F-4D97-AF65-F5344CB8AC3E}">
        <p14:creationId xmlns:p14="http://schemas.microsoft.com/office/powerpoint/2010/main" val="30662089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63121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concordancia con lo anterior, la Universidad Nacional de Colombia ha multiplicado por 3 la proporción de admitidos a pregrado a través de modalidades especiales de admisión. De un 8% (459 de 5.695) de aspirantes admitidos en programas de admisión especial (PAES y PEAMA) en el periodo 2008-1 se pasó a un 25% (1.485 de 5.839) de aspirantes admitidos en tal condición en el periodo 2020-2.</a:t>
            </a:r>
          </a:p>
        </p:txBody>
      </p:sp>
      <p:sp>
        <p:nvSpPr>
          <p:cNvPr id="8" name="Rectángulo 7"/>
          <p:cNvSpPr/>
          <p:nvPr/>
        </p:nvSpPr>
        <p:spPr>
          <a:xfrm>
            <a:off x="471053" y="2827752"/>
            <a:ext cx="10871201"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67% de los aspirantes a pregrado inscritos mediante las modalidades de admisión especial corresponde al programa PAES y el 33% al programa PEAMA. Una proporción semejante se mantiene en los admitidos.</a:t>
            </a:r>
          </a:p>
        </p:txBody>
      </p:sp>
      <p:sp>
        <p:nvSpPr>
          <p:cNvPr id="9" name="Rectángulo 8"/>
          <p:cNvSpPr/>
          <p:nvPr/>
        </p:nvSpPr>
        <p:spPr>
          <a:xfrm>
            <a:off x="387926" y="3990764"/>
            <a:ext cx="10797312" cy="163121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y admitidos del programa PAES bajo las modalidades de Víctimas del Conflicto Armado Interno en Colombia y Comunidades Indígenas ha crecido de manera importante durante de los últimos 12 años. Por ejemplo, de 4 aspirantes pertenecientes al programa de Víctimas en el periodo 2013-2 se pasó a 8.481 aspirantes en el periodo 2019-1 y 4.416 en el periodo 2020-2. ¿Cómo enfrentar estos crecimientos?</a:t>
            </a:r>
          </a:p>
        </p:txBody>
      </p:sp>
    </p:spTree>
    <p:extLst>
      <p:ext uri="{BB962C8B-B14F-4D97-AF65-F5344CB8AC3E}">
        <p14:creationId xmlns:p14="http://schemas.microsoft.com/office/powerpoint/2010/main" val="7213501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1104521"/>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y admitidos a pregrado provenientes de los mejores bachilleres del país y de municipios pobres ha decrecido durante los últimos años.</a:t>
            </a:r>
          </a:p>
        </p:txBody>
      </p:sp>
      <p:sp>
        <p:nvSpPr>
          <p:cNvPr id="8" name="Rectángulo 7"/>
          <p:cNvSpPr/>
          <p:nvPr/>
        </p:nvSpPr>
        <p:spPr>
          <a:xfrm>
            <a:off x="471053" y="2051897"/>
            <a:ext cx="10871201"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y admitidos a pregrado pertenecientes al programa PEAMA ha crecido de manera importante durante los últimos años. De manera especial, el número de aspirantes y admitidos a través de los programas PEAMA – Orinoquía y PEAMA – Tumaco ha aumentado de manera importante en los últimos años.</a:t>
            </a:r>
          </a:p>
        </p:txBody>
      </p:sp>
      <p:sp>
        <p:nvSpPr>
          <p:cNvPr id="9" name="Rectángulo 8"/>
          <p:cNvSpPr/>
          <p:nvPr/>
        </p:nvSpPr>
        <p:spPr>
          <a:xfrm>
            <a:off x="387926" y="3643190"/>
            <a:ext cx="10954328"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a las sedes Orinoquía (PEAMA – Orinoquía) y Tumaco (PEAMA - Tumaco) supera de manera importante el número de aspirantes de la sede Palmira y se acerca al de la Sede Manizales.</a:t>
            </a:r>
          </a:p>
        </p:txBody>
      </p:sp>
    </p:spTree>
    <p:extLst>
      <p:ext uri="{BB962C8B-B14F-4D97-AF65-F5344CB8AC3E}">
        <p14:creationId xmlns:p14="http://schemas.microsoft.com/office/powerpoint/2010/main" val="23670364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2.4. bienestar universitario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2872970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240854"/>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Beneficiarios </a:t>
            </a:r>
            <a:r>
              <a:rPr lang="es-CO" sz="2200" dirty="0">
                <a:solidFill>
                  <a:srgbClr val="172B7E"/>
                </a:solidFill>
                <a:latin typeface="Ancizar Serif Extrabold" panose="020A0902070300000003" pitchFamily="18" charset="0"/>
                <a:cs typeface="Ancizar Sans Extrabold"/>
              </a:rPr>
              <a:t>áreas de Bienestar </a:t>
            </a:r>
            <a:r>
              <a:rPr lang="es-CO" sz="2200" dirty="0" smtClean="0">
                <a:solidFill>
                  <a:srgbClr val="172B7E"/>
                </a:solidFill>
                <a:latin typeface="Ancizar Serif Extrabold" panose="020A0902070300000003" pitchFamily="18" charset="0"/>
                <a:cs typeface="Ancizar Sans Extrabold"/>
              </a:rPr>
              <a:t>Universitario</a:t>
            </a:r>
            <a:endParaRPr lang="es-CO" sz="2200" dirty="0" smtClean="0">
              <a:solidFill>
                <a:srgbClr val="172B7E"/>
              </a:solidFill>
              <a:latin typeface="Ancizar Serif Extrabold" panose="020A0902070300000003" pitchFamily="18" charset="0"/>
              <a:cs typeface="Ancizar Sans Extrabold"/>
            </a:endParaRPr>
          </a:p>
        </p:txBody>
      </p:sp>
      <p:sp>
        <p:nvSpPr>
          <p:cNvPr id="7" name="Rectángulo 6"/>
          <p:cNvSpPr/>
          <p:nvPr/>
        </p:nvSpPr>
        <p:spPr>
          <a:xfrm>
            <a:off x="1034472" y="5777112"/>
            <a:ext cx="6696364"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t>
            </a:r>
            <a:r>
              <a:rPr lang="es-CO" sz="800" dirty="0" smtClean="0">
                <a:solidFill>
                  <a:schemeClr val="tx1">
                    <a:lumMod val="75000"/>
                    <a:lumOff val="25000"/>
                  </a:schemeClr>
                </a:solidFill>
                <a:latin typeface="Ancizar Sans Thin"/>
                <a:cs typeface="Ancizar Sans Thin"/>
              </a:rPr>
              <a:t>Bienestar Universitario</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72" y="900922"/>
            <a:ext cx="10104583" cy="4908751"/>
          </a:xfrm>
          <a:prstGeom prst="rect">
            <a:avLst/>
          </a:prstGeom>
        </p:spPr>
      </p:pic>
    </p:spTree>
    <p:extLst>
      <p:ext uri="{BB962C8B-B14F-4D97-AF65-F5344CB8AC3E}">
        <p14:creationId xmlns:p14="http://schemas.microsoft.com/office/powerpoint/2010/main" val="39065289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240854"/>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Beneficiarios </a:t>
            </a:r>
            <a:r>
              <a:rPr lang="es-CO" sz="2200" dirty="0">
                <a:solidFill>
                  <a:srgbClr val="172B7E"/>
                </a:solidFill>
                <a:latin typeface="Ancizar Serif Extrabold" panose="020A0902070300000003" pitchFamily="18" charset="0"/>
                <a:cs typeface="Ancizar Sans Extrabold"/>
              </a:rPr>
              <a:t>programas área de Gestión y </a:t>
            </a:r>
            <a:r>
              <a:rPr lang="es-CO" sz="2200" dirty="0" smtClean="0">
                <a:solidFill>
                  <a:srgbClr val="172B7E"/>
                </a:solidFill>
                <a:latin typeface="Ancizar Serif Extrabold" panose="020A0902070300000003" pitchFamily="18" charset="0"/>
                <a:cs typeface="Ancizar Sans Extrabold"/>
              </a:rPr>
              <a:t>Fomento Socioeconómica</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025236" y="5881359"/>
            <a:ext cx="6696364"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t>
            </a:r>
            <a:r>
              <a:rPr lang="es-CO" sz="800" dirty="0" smtClean="0">
                <a:solidFill>
                  <a:schemeClr val="tx1">
                    <a:lumMod val="75000"/>
                    <a:lumOff val="25000"/>
                  </a:schemeClr>
                </a:solidFill>
                <a:latin typeface="Ancizar Sans Thin"/>
                <a:cs typeface="Ancizar Sans Thin"/>
              </a:rPr>
              <a:t>Bienestar Universitario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236" y="868218"/>
            <a:ext cx="10012219" cy="5028966"/>
          </a:xfrm>
          <a:prstGeom prst="rect">
            <a:avLst/>
          </a:prstGeom>
        </p:spPr>
      </p:pic>
    </p:spTree>
    <p:extLst>
      <p:ext uri="{BB962C8B-B14F-4D97-AF65-F5344CB8AC3E}">
        <p14:creationId xmlns:p14="http://schemas.microsoft.com/office/powerpoint/2010/main" val="14311622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a:solidFill>
                  <a:srgbClr val="172B7E"/>
                </a:solidFill>
                <a:latin typeface="Ancizar Serif Extrabold" panose="020A0902070300000003" pitchFamily="18" charset="0"/>
                <a:cs typeface="Ancizar Sans Extrabold"/>
              </a:rPr>
              <a:t>3</a:t>
            </a:r>
            <a:r>
              <a:rPr lang="es-CO" sz="2400" dirty="0" smtClean="0">
                <a:solidFill>
                  <a:srgbClr val="172B7E"/>
                </a:solidFill>
                <a:latin typeface="Ancizar Serif Extrabold" panose="020A0902070300000003" pitchFamily="18" charset="0"/>
                <a:cs typeface="Ancizar Sans Extrabold"/>
              </a:rPr>
              <a:t>. calidad</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4627373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3.1. docentes</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303137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240854"/>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Máxima formación docentes de carrera</a:t>
            </a:r>
            <a:endParaRPr lang="es-CO" sz="2200" dirty="0" smtClean="0">
              <a:solidFill>
                <a:srgbClr val="172B7E"/>
              </a:solidFill>
              <a:latin typeface="Ancizar Serif Extrabold" panose="020A0902070300000003" pitchFamily="18" charset="0"/>
              <a:cs typeface="Ancizar Sans Extrabold"/>
            </a:endParaRPr>
          </a:p>
        </p:txBody>
      </p:sp>
      <p:sp>
        <p:nvSpPr>
          <p:cNvPr id="7" name="Rectángulo 6"/>
          <p:cNvSpPr/>
          <p:nvPr/>
        </p:nvSpPr>
        <p:spPr>
          <a:xfrm>
            <a:off x="1034472" y="5777112"/>
            <a:ext cx="6696364"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t>
            </a:r>
            <a:r>
              <a:rPr lang="es-CO" sz="800" dirty="0" smtClean="0">
                <a:solidFill>
                  <a:schemeClr val="tx1">
                    <a:lumMod val="75000"/>
                    <a:lumOff val="25000"/>
                  </a:schemeClr>
                </a:solidFill>
                <a:latin typeface="Ancizar Sans Thin"/>
                <a:cs typeface="Ancizar Sans Thin"/>
              </a:rPr>
              <a:t>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71" y="905164"/>
            <a:ext cx="9929093" cy="4747491"/>
          </a:xfrm>
          <a:prstGeom prst="rect">
            <a:avLst/>
          </a:prstGeom>
        </p:spPr>
      </p:pic>
    </p:spTree>
    <p:extLst>
      <p:ext uri="{BB962C8B-B14F-4D97-AF65-F5344CB8AC3E}">
        <p14:creationId xmlns:p14="http://schemas.microsoft.com/office/powerpoint/2010/main" val="196631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3.1. resultados saber pro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38938490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Cantidad </a:t>
            </a:r>
            <a:r>
              <a:rPr lang="es-CO" sz="2200" dirty="0">
                <a:solidFill>
                  <a:srgbClr val="172B7E"/>
                </a:solidFill>
                <a:latin typeface="Ancizar Serif Extrabold" panose="020A0902070300000003" pitchFamily="18" charset="0"/>
                <a:cs typeface="Ancizar Sans Extrabold"/>
              </a:rPr>
              <a:t>de evaluados pruebas </a:t>
            </a:r>
            <a:r>
              <a:rPr lang="es-CO" sz="2200" dirty="0" smtClean="0">
                <a:solidFill>
                  <a:srgbClr val="172B7E"/>
                </a:solidFill>
                <a:latin typeface="Ancizar Serif Extrabold" panose="020A0902070300000003" pitchFamily="18" charset="0"/>
                <a:cs typeface="Ancizar Sans Extrabold"/>
              </a:rPr>
              <a:t>Saber PRO 2019</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649303" y="932319"/>
            <a:ext cx="10889673" cy="1323439"/>
          </a:xfrm>
          <a:prstGeom prst="rect">
            <a:avLst/>
          </a:prstGeom>
        </p:spPr>
        <p:txBody>
          <a:bodyPr wrap="square">
            <a:spAutoFit/>
          </a:bodyPr>
          <a:lstStyle/>
          <a:p>
            <a:pPr algn="just"/>
            <a:r>
              <a:rPr lang="es-CO" sz="2000" dirty="0">
                <a:solidFill>
                  <a:schemeClr val="tx1">
                    <a:lumMod val="65000"/>
                    <a:lumOff val="35000"/>
                  </a:schemeClr>
                </a:solidFill>
                <a:latin typeface="Ancizar Sans Light" panose="020B0502040300000003" pitchFamily="34" charset="0"/>
                <a:cs typeface="Ancizar Serif"/>
              </a:rPr>
              <a:t>L</a:t>
            </a:r>
            <a:r>
              <a:rPr lang="es-CO" sz="2000" dirty="0" smtClean="0">
                <a:solidFill>
                  <a:schemeClr val="tx1">
                    <a:lumMod val="65000"/>
                    <a:lumOff val="35000"/>
                  </a:schemeClr>
                </a:solidFill>
                <a:latin typeface="Ancizar Sans Light" panose="020B0502040300000003" pitchFamily="34" charset="0"/>
                <a:cs typeface="Ancizar Serif"/>
              </a:rPr>
              <a:t>os </a:t>
            </a:r>
            <a:r>
              <a:rPr lang="es-CO" sz="2000" dirty="0">
                <a:solidFill>
                  <a:schemeClr val="tx1">
                    <a:lumMod val="65000"/>
                    <a:lumOff val="35000"/>
                  </a:schemeClr>
                </a:solidFill>
                <a:latin typeface="Ancizar Sans Light" panose="020B0502040300000003" pitchFamily="34" charset="0"/>
                <a:cs typeface="Ancizar Serif"/>
              </a:rPr>
              <a:t>resultados que se presentan a continuación se basan en la prueba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aplicada por el Instituto Colombiano Para la Evaluación de la Educación ICFES en el año 2019. </a:t>
            </a:r>
            <a:r>
              <a:rPr lang="es-CO" sz="2000" dirty="0">
                <a:solidFill>
                  <a:schemeClr val="tx1">
                    <a:lumMod val="65000"/>
                    <a:lumOff val="35000"/>
                  </a:schemeClr>
                </a:solidFill>
                <a:latin typeface="Ancizar Sans Light" panose="020B0502040300000003" pitchFamily="34" charset="0"/>
                <a:cs typeface="Ancizar Serif"/>
              </a:rPr>
              <a:t>A continuación, se presenta el número de evaluados en este año a nivel nacional y en cada una de las sedes de la Universidad.</a:t>
            </a:r>
          </a:p>
        </p:txBody>
      </p:sp>
      <p:pic>
        <p:nvPicPr>
          <p:cNvPr id="3" name="Imagen 2"/>
          <p:cNvPicPr>
            <a:picLocks noChangeAspect="1"/>
          </p:cNvPicPr>
          <p:nvPr/>
        </p:nvPicPr>
        <p:blipFill>
          <a:blip r:embed="rId2"/>
          <a:stretch>
            <a:fillRect/>
          </a:stretch>
        </p:blipFill>
        <p:spPr>
          <a:xfrm>
            <a:off x="4563053" y="2255758"/>
            <a:ext cx="3555711" cy="3766351"/>
          </a:xfrm>
          <a:prstGeom prst="rect">
            <a:avLst/>
          </a:prstGeom>
        </p:spPr>
      </p:pic>
    </p:spTree>
    <p:extLst>
      <p:ext uri="{BB962C8B-B14F-4D97-AF65-F5344CB8AC3E}">
        <p14:creationId xmlns:p14="http://schemas.microsoft.com/office/powerpoint/2010/main" val="25270942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48077" y="21656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programas </a:t>
            </a:r>
            <a:r>
              <a:rPr lang="es-CO" sz="2200" dirty="0" smtClean="0">
                <a:solidFill>
                  <a:srgbClr val="172B7E"/>
                </a:solidFill>
                <a:latin typeface="Ancizar Serif Extrabold" panose="020A0902070300000003" pitchFamily="18" charset="0"/>
                <a:cs typeface="Ancizar Sans Extrabold"/>
              </a:rPr>
              <a:t>académicos</a:t>
            </a:r>
            <a:endParaRPr lang="es-CO" sz="2200" dirty="0">
              <a:solidFill>
                <a:srgbClr val="172B7E"/>
              </a:solidFill>
              <a:latin typeface="Ancizar Serif Extrabold" panose="020A0902070300000003" pitchFamily="18" charset="0"/>
              <a:cs typeface="Ancizar Sans Extrabold"/>
            </a:endParaRPr>
          </a:p>
        </p:txBody>
      </p:sp>
      <p:pic>
        <p:nvPicPr>
          <p:cNvPr id="3" name="Imagen 2"/>
          <p:cNvPicPr>
            <a:picLocks noChangeAspect="1"/>
          </p:cNvPicPr>
          <p:nvPr/>
        </p:nvPicPr>
        <p:blipFill>
          <a:blip r:embed="rId2"/>
          <a:stretch>
            <a:fillRect/>
          </a:stretch>
        </p:blipFill>
        <p:spPr>
          <a:xfrm>
            <a:off x="2037030" y="1061857"/>
            <a:ext cx="7985156" cy="4614665"/>
          </a:xfrm>
          <a:prstGeom prst="rect">
            <a:avLst/>
          </a:prstGeom>
        </p:spPr>
      </p:pic>
      <p:sp>
        <p:nvSpPr>
          <p:cNvPr id="7" name="Rectángulo 6"/>
          <p:cNvSpPr/>
          <p:nvPr/>
        </p:nvSpPr>
        <p:spPr>
          <a:xfrm>
            <a:off x="2037030" y="5676007"/>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provista por la </a:t>
            </a:r>
            <a:r>
              <a:rPr lang="es-CO" sz="800" dirty="0" smtClean="0">
                <a:solidFill>
                  <a:schemeClr val="tx1">
                    <a:lumMod val="75000"/>
                    <a:lumOff val="25000"/>
                  </a:schemeClr>
                </a:solidFill>
                <a:latin typeface="Ancizar Sans Thin"/>
                <a:cs typeface="Ancizar Sans Thin"/>
              </a:rPr>
              <a:t>Vicerrectoría Académica</a:t>
            </a:r>
            <a:endParaRPr lang="es-ES" sz="8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24819015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857019" y="324851"/>
            <a:ext cx="1080850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Competencias genéricas evaluadas en las pruebas saber pro  </a:t>
            </a:r>
            <a:endParaRPr lang="es-CO" sz="2200" dirty="0">
              <a:solidFill>
                <a:srgbClr val="172B7E"/>
              </a:solidFill>
              <a:latin typeface="Ancizar Serif Extrabold" panose="020A0902070300000003" pitchFamily="18" charset="0"/>
              <a:cs typeface="Ancizar Sans Extrabold"/>
            </a:endParaRPr>
          </a:p>
        </p:txBody>
      </p:sp>
      <p:pic>
        <p:nvPicPr>
          <p:cNvPr id="2" name="Imagen 1"/>
          <p:cNvPicPr>
            <a:picLocks noChangeAspect="1"/>
          </p:cNvPicPr>
          <p:nvPr/>
        </p:nvPicPr>
        <p:blipFill>
          <a:blip r:embed="rId2"/>
          <a:stretch>
            <a:fillRect/>
          </a:stretch>
        </p:blipFill>
        <p:spPr>
          <a:xfrm>
            <a:off x="2113973" y="868218"/>
            <a:ext cx="8610600" cy="5200073"/>
          </a:xfrm>
          <a:prstGeom prst="rect">
            <a:avLst/>
          </a:prstGeom>
        </p:spPr>
      </p:pic>
    </p:spTree>
    <p:extLst>
      <p:ext uri="{BB962C8B-B14F-4D97-AF65-F5344CB8AC3E}">
        <p14:creationId xmlns:p14="http://schemas.microsoft.com/office/powerpoint/2010/main" val="7507611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resultados </a:t>
            </a:r>
            <a:r>
              <a:rPr lang="es-CO" sz="2400" u="sng" dirty="0" smtClean="0">
                <a:solidFill>
                  <a:srgbClr val="172B7E"/>
                </a:solidFill>
                <a:latin typeface="Ancizar Serif Extrabold" panose="020A0902070300000003" pitchFamily="18" charset="0"/>
                <a:cs typeface="Ancizar Sans Extrabold"/>
              </a:rPr>
              <a:t>país</a:t>
            </a:r>
            <a:r>
              <a:rPr lang="es-CO" sz="2400" dirty="0" smtClean="0">
                <a:solidFill>
                  <a:srgbClr val="172B7E"/>
                </a:solidFill>
                <a:latin typeface="Ancizar Serif Extrabold" panose="020A0902070300000003" pitchFamily="18" charset="0"/>
                <a:cs typeface="Ancizar Sans Extrabold"/>
              </a:rPr>
              <a:t> saber pro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9294746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564127"/>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PAÍS SABER PRO – PRUEBAS GENÉRICAS </a:t>
            </a:r>
          </a:p>
          <a:p>
            <a:r>
              <a:rPr lang="es-CO" sz="2200" dirty="0" smtClean="0">
                <a:solidFill>
                  <a:srgbClr val="172B7E"/>
                </a:solidFill>
                <a:latin typeface="Ancizar Serif Extrabold" panose="020A0902070300000003" pitchFamily="18" charset="0"/>
                <a:cs typeface="Ancizar Sans Extrabold"/>
              </a:rPr>
              <a:t>(resultados promedio)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739" y="1366982"/>
            <a:ext cx="8402205" cy="4350326"/>
          </a:xfrm>
          <a:prstGeom prst="rect">
            <a:avLst/>
          </a:prstGeom>
        </p:spPr>
      </p:pic>
    </p:spTree>
    <p:extLst>
      <p:ext uri="{BB962C8B-B14F-4D97-AF65-F5344CB8AC3E}">
        <p14:creationId xmlns:p14="http://schemas.microsoft.com/office/powerpoint/2010/main" val="28070131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16818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a:t>
            </a:r>
            <a:r>
              <a:rPr lang="es-CO" sz="2200" dirty="0" smtClean="0">
                <a:solidFill>
                  <a:srgbClr val="172B7E"/>
                </a:solidFill>
                <a:latin typeface="Ancizar Serif Extrabold" panose="020A0902070300000003" pitchFamily="18" charset="0"/>
                <a:cs typeface="Ancizar Sans Extrabold"/>
              </a:rPr>
              <a:t>PAÍS VS UNAL </a:t>
            </a:r>
            <a:r>
              <a:rPr lang="es-CO" sz="2200" dirty="0" smtClean="0">
                <a:solidFill>
                  <a:srgbClr val="172B7E"/>
                </a:solidFill>
                <a:latin typeface="Ancizar Serif Extrabold" panose="020A0902070300000003" pitchFamily="18" charset="0"/>
                <a:cs typeface="Ancizar Sans Extrabold"/>
              </a:rPr>
              <a:t>SABER PRO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782" y="748145"/>
            <a:ext cx="7969949" cy="4913745"/>
          </a:xfrm>
          <a:prstGeom prst="rect">
            <a:avLst/>
          </a:prstGeom>
        </p:spPr>
      </p:pic>
    </p:spTree>
    <p:extLst>
      <p:ext uri="{BB962C8B-B14F-4D97-AF65-F5344CB8AC3E}">
        <p14:creationId xmlns:p14="http://schemas.microsoft.com/office/powerpoint/2010/main" val="22142519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366157"/>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                         UNAL VS UNIANDES</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046162"/>
            <a:ext cx="8806873" cy="4698856"/>
          </a:xfrm>
          <a:prstGeom prst="rect">
            <a:avLst/>
          </a:prstGeom>
        </p:spPr>
      </p:pic>
    </p:spTree>
    <p:extLst>
      <p:ext uri="{BB962C8B-B14F-4D97-AF65-F5344CB8AC3E}">
        <p14:creationId xmlns:p14="http://schemas.microsoft.com/office/powerpoint/2010/main" val="35393346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238251"/>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                              12 PRINCIPALES UNIVERSIDADES</a:t>
            </a:r>
          </a:p>
        </p:txBody>
      </p:sp>
      <p:sp>
        <p:nvSpPr>
          <p:cNvPr id="6" name="Rectángulo 5"/>
          <p:cNvSpPr/>
          <p:nvPr/>
        </p:nvSpPr>
        <p:spPr>
          <a:xfrm>
            <a:off x="1704109" y="5900853"/>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1026" name="Picture 2" descr="https://estadisticaun.github.io/TendenciasCSU/index_files/figure-html/unnamed-chunk-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284" y="826393"/>
            <a:ext cx="5099916" cy="507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7554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238251"/>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                              12 PRINCIPALES UNIVERSIDADES</a:t>
            </a:r>
          </a:p>
        </p:txBody>
      </p:sp>
      <p:sp>
        <p:nvSpPr>
          <p:cNvPr id="6" name="Rectángulo 5"/>
          <p:cNvSpPr/>
          <p:nvPr/>
        </p:nvSpPr>
        <p:spPr>
          <a:xfrm>
            <a:off x="1394691" y="5840790"/>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691" y="831274"/>
            <a:ext cx="9301018" cy="4922981"/>
          </a:xfrm>
          <a:prstGeom prst="rect">
            <a:avLst/>
          </a:prstGeom>
        </p:spPr>
      </p:pic>
    </p:spTree>
    <p:extLst>
      <p:ext uri="{BB962C8B-B14F-4D97-AF65-F5344CB8AC3E}">
        <p14:creationId xmlns:p14="http://schemas.microsoft.com/office/powerpoint/2010/main" val="31549274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436221"/>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–12 PRINCIPALES UNIVERSIDADES MÁS SEDES UNAL</a:t>
            </a:r>
          </a:p>
        </p:txBody>
      </p:sp>
      <p:sp>
        <p:nvSpPr>
          <p:cNvPr id="6" name="Rectángulo 5"/>
          <p:cNvSpPr/>
          <p:nvPr/>
        </p:nvSpPr>
        <p:spPr>
          <a:xfrm>
            <a:off x="1653308" y="587987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782" y="1092344"/>
            <a:ext cx="8950036" cy="4748446"/>
          </a:xfrm>
          <a:prstGeom prst="rect">
            <a:avLst/>
          </a:prstGeom>
        </p:spPr>
      </p:pic>
    </p:spTree>
    <p:extLst>
      <p:ext uri="{BB962C8B-B14F-4D97-AF65-F5344CB8AC3E}">
        <p14:creationId xmlns:p14="http://schemas.microsoft.com/office/powerpoint/2010/main" val="11817903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resultados </a:t>
            </a:r>
            <a:r>
              <a:rPr lang="es-CO" sz="2400" u="sng" dirty="0" smtClean="0">
                <a:solidFill>
                  <a:srgbClr val="172B7E"/>
                </a:solidFill>
                <a:latin typeface="Ancizar Serif Extrabold" panose="020A0902070300000003" pitchFamily="18" charset="0"/>
                <a:cs typeface="Ancizar Sans Extrabold"/>
              </a:rPr>
              <a:t>unal</a:t>
            </a:r>
            <a:r>
              <a:rPr lang="es-CO" sz="2400" dirty="0" smtClean="0">
                <a:solidFill>
                  <a:srgbClr val="172B7E"/>
                </a:solidFill>
                <a:latin typeface="Ancizar Serif Extrabold" panose="020A0902070300000003" pitchFamily="18" charset="0"/>
                <a:cs typeface="Ancizar Sans Extrabold"/>
              </a:rPr>
              <a:t> saber pro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34023367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434854"/>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a:t>
            </a:r>
            <a:r>
              <a:rPr lang="es-CO" sz="2200" dirty="0" smtClean="0">
                <a:solidFill>
                  <a:srgbClr val="172B7E"/>
                </a:solidFill>
                <a:latin typeface="Ancizar Serif Extrabold" panose="020A0902070300000003" pitchFamily="18" charset="0"/>
                <a:cs typeface="Ancizar Sans Extrabold"/>
              </a:rPr>
              <a:t>UNAL </a:t>
            </a:r>
            <a:r>
              <a:rPr lang="es-CO" sz="2200" dirty="0" smtClean="0">
                <a:solidFill>
                  <a:srgbClr val="172B7E"/>
                </a:solidFill>
                <a:latin typeface="Ancizar Serif Extrabold" panose="020A0902070300000003" pitchFamily="18" charset="0"/>
                <a:cs typeface="Ancizar Sans Extrabold"/>
              </a:rPr>
              <a:t>SABER PRO</a:t>
            </a:r>
          </a:p>
          <a:p>
            <a:r>
              <a:rPr lang="es-CO" sz="2200" dirty="0">
                <a:solidFill>
                  <a:srgbClr val="172B7E"/>
                </a:solidFill>
                <a:latin typeface="Ancizar Serif Extrabold" panose="020A0902070300000003" pitchFamily="18" charset="0"/>
                <a:cs typeface="Ancizar Sans Extrabold"/>
              </a:rPr>
              <a:t>(resultados promedio)</a:t>
            </a:r>
          </a:p>
          <a:p>
            <a:endParaRPr lang="es-CO" sz="2200" dirty="0" smtClean="0">
              <a:solidFill>
                <a:srgbClr val="172B7E"/>
              </a:solidFill>
              <a:latin typeface="Ancizar Serif Extrabold" panose="020A0902070300000003" pitchFamily="18" charset="0"/>
              <a:cs typeface="Ancizar Sans Extrabold"/>
            </a:endParaRP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904876"/>
            <a:ext cx="8779164" cy="4863233"/>
          </a:xfrm>
          <a:prstGeom prst="rect">
            <a:avLst/>
          </a:prstGeom>
        </p:spPr>
      </p:pic>
    </p:spTree>
    <p:extLst>
      <p:ext uri="{BB962C8B-B14F-4D97-AF65-F5344CB8AC3E}">
        <p14:creationId xmlns:p14="http://schemas.microsoft.com/office/powerpoint/2010/main" val="38440550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98048"/>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programas académicos </a:t>
            </a:r>
            <a:endParaRPr lang="es-CO" sz="2200" dirty="0" smtClean="0">
              <a:solidFill>
                <a:srgbClr val="172B7E"/>
              </a:solidFill>
              <a:latin typeface="Ancizar Serif Extrabold" panose="020A0902070300000003" pitchFamily="18" charset="0"/>
              <a:cs typeface="Ancizar Sans Extrabold"/>
            </a:endParaRPr>
          </a:p>
          <a:p>
            <a:r>
              <a:rPr lang="es-CO" sz="2200" dirty="0" smtClean="0">
                <a:solidFill>
                  <a:srgbClr val="172B7E"/>
                </a:solidFill>
                <a:latin typeface="Ancizar Serif Extrabold" panose="020A0902070300000003" pitchFamily="18" charset="0"/>
                <a:cs typeface="Ancizar Sans Extrabold"/>
              </a:rPr>
              <a:t>por </a:t>
            </a:r>
            <a:r>
              <a:rPr lang="es-CO" sz="2200" dirty="0">
                <a:solidFill>
                  <a:srgbClr val="172B7E"/>
                </a:solidFill>
                <a:latin typeface="Ancizar Serif Extrabold" panose="020A0902070300000003" pitchFamily="18" charset="0"/>
                <a:cs typeface="Ancizar Sans Extrabold"/>
              </a:rPr>
              <a:t>modalidad de </a:t>
            </a:r>
            <a:r>
              <a:rPr lang="es-CO" sz="2200" dirty="0" smtClean="0">
                <a:solidFill>
                  <a:srgbClr val="172B7E"/>
                </a:solidFill>
                <a:latin typeface="Ancizar Serif Extrabold" panose="020A0902070300000003" pitchFamily="18" charset="0"/>
                <a:cs typeface="Ancizar Sans Extrabold"/>
              </a:rPr>
              <a:t>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644162" y="5796270"/>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provista por la </a:t>
            </a:r>
            <a:r>
              <a:rPr lang="es-CO" sz="800" dirty="0" smtClean="0">
                <a:solidFill>
                  <a:schemeClr val="tx1">
                    <a:lumMod val="75000"/>
                    <a:lumOff val="25000"/>
                  </a:schemeClr>
                </a:solidFill>
                <a:latin typeface="Ancizar Sans Thin"/>
                <a:cs typeface="Ancizar Sans Thin"/>
              </a:rPr>
              <a:t>Vicerrectoría Académica</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162" y="967154"/>
            <a:ext cx="9249507" cy="4807555"/>
          </a:xfrm>
          <a:prstGeom prst="rect">
            <a:avLst/>
          </a:prstGeom>
        </p:spPr>
      </p:pic>
    </p:spTree>
    <p:extLst>
      <p:ext uri="{BB962C8B-B14F-4D97-AF65-F5344CB8AC3E}">
        <p14:creationId xmlns:p14="http://schemas.microsoft.com/office/powerpoint/2010/main" val="21434322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a:t>
            </a:r>
            <a:r>
              <a:rPr lang="es-CO" sz="2200" dirty="0" smtClean="0">
                <a:solidFill>
                  <a:srgbClr val="172B7E"/>
                </a:solidFill>
                <a:latin typeface="Ancizar Serif Extrabold" panose="020A0902070300000003" pitchFamily="18" charset="0"/>
                <a:cs typeface="Ancizar Sans Extrabold"/>
              </a:rPr>
              <a:t>UNAL </a:t>
            </a:r>
            <a:r>
              <a:rPr lang="es-CO" sz="2200" dirty="0" smtClean="0">
                <a:solidFill>
                  <a:srgbClr val="172B7E"/>
                </a:solidFill>
                <a:latin typeface="Ancizar Serif Extrabold" panose="020A0902070300000003" pitchFamily="18" charset="0"/>
                <a:cs typeface="Ancizar Sans Extrabold"/>
              </a:rPr>
              <a:t>SABER PRO – </a:t>
            </a:r>
          </a:p>
          <a:p>
            <a:r>
              <a:rPr lang="es-CO" sz="2200" u="sng" dirty="0" smtClean="0">
                <a:solidFill>
                  <a:srgbClr val="172B7E"/>
                </a:solidFill>
                <a:latin typeface="Ancizar Serif Extrabold" panose="020A0902070300000003" pitchFamily="18" charset="0"/>
                <a:cs typeface="Ancizar Sans Extrabold"/>
              </a:rPr>
              <a:t>POR SEDES</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8" y="1149638"/>
            <a:ext cx="8714509" cy="4669559"/>
          </a:xfrm>
          <a:prstGeom prst="rect">
            <a:avLst/>
          </a:prstGeom>
        </p:spPr>
      </p:pic>
    </p:spTree>
    <p:extLst>
      <p:ext uri="{BB962C8B-B14F-4D97-AF65-F5344CB8AC3E}">
        <p14:creationId xmlns:p14="http://schemas.microsoft.com/office/powerpoint/2010/main" val="806784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a:t>
            </a:r>
            <a:r>
              <a:rPr lang="es-CO" sz="2200" dirty="0" smtClean="0">
                <a:solidFill>
                  <a:srgbClr val="172B7E"/>
                </a:solidFill>
                <a:latin typeface="Ancizar Serif Extrabold" panose="020A0902070300000003" pitchFamily="18" charset="0"/>
                <a:cs typeface="Ancizar Sans Extrabold"/>
              </a:rPr>
              <a:t>UNAL </a:t>
            </a:r>
            <a:r>
              <a:rPr lang="es-CO" sz="2200" dirty="0" smtClean="0">
                <a:solidFill>
                  <a:srgbClr val="172B7E"/>
                </a:solidFill>
                <a:latin typeface="Ancizar Serif Extrabold" panose="020A0902070300000003" pitchFamily="18" charset="0"/>
                <a:cs typeface="Ancizar Sans Extrabold"/>
              </a:rPr>
              <a:t>SABER PRO – </a:t>
            </a:r>
          </a:p>
          <a:p>
            <a:r>
              <a:rPr lang="es-CO" sz="2200" u="sng" dirty="0" smtClean="0">
                <a:solidFill>
                  <a:srgbClr val="172B7E"/>
                </a:solidFill>
                <a:latin typeface="Ancizar Serif Extrabold" panose="020A0902070300000003" pitchFamily="18" charset="0"/>
                <a:cs typeface="Ancizar Sans Extrabold"/>
              </a:rPr>
              <a:t>POR SEXO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186583"/>
            <a:ext cx="8529782" cy="4539961"/>
          </a:xfrm>
          <a:prstGeom prst="rect">
            <a:avLst/>
          </a:prstGeom>
        </p:spPr>
      </p:pic>
    </p:spTree>
    <p:extLst>
      <p:ext uri="{BB962C8B-B14F-4D97-AF65-F5344CB8AC3E}">
        <p14:creationId xmlns:p14="http://schemas.microsoft.com/office/powerpoint/2010/main" val="30563959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a:t>
            </a:r>
            <a:r>
              <a:rPr lang="es-CO" sz="2200" dirty="0" smtClean="0">
                <a:solidFill>
                  <a:srgbClr val="172B7E"/>
                </a:solidFill>
                <a:latin typeface="Ancizar Serif Extrabold" panose="020A0902070300000003" pitchFamily="18" charset="0"/>
                <a:cs typeface="Ancizar Sans Extrabold"/>
              </a:rPr>
              <a:t>UNAL </a:t>
            </a:r>
            <a:r>
              <a:rPr lang="es-CO" sz="2200" dirty="0" smtClean="0">
                <a:solidFill>
                  <a:srgbClr val="172B7E"/>
                </a:solidFill>
                <a:latin typeface="Ancizar Serif Extrabold" panose="020A0902070300000003" pitchFamily="18" charset="0"/>
                <a:cs typeface="Ancizar Sans Extrabold"/>
              </a:rPr>
              <a:t>SABER PRO – </a:t>
            </a:r>
          </a:p>
          <a:p>
            <a:r>
              <a:rPr lang="es-CO" sz="2200" u="sng" dirty="0" smtClean="0">
                <a:solidFill>
                  <a:srgbClr val="172B7E"/>
                </a:solidFill>
                <a:latin typeface="Ancizar Serif Extrabold" panose="020A0902070300000003" pitchFamily="18" charset="0"/>
                <a:cs typeface="Ancizar Sans Extrabold"/>
              </a:rPr>
              <a:t>POR TIPO DE ADMISIÓN</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527" y="1094220"/>
            <a:ext cx="9116291" cy="4586144"/>
          </a:xfrm>
          <a:prstGeom prst="rect">
            <a:avLst/>
          </a:prstGeom>
        </p:spPr>
      </p:pic>
    </p:spTree>
    <p:extLst>
      <p:ext uri="{BB962C8B-B14F-4D97-AF65-F5344CB8AC3E}">
        <p14:creationId xmlns:p14="http://schemas.microsoft.com/office/powerpoint/2010/main" val="5112026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a:t>
            </a:r>
            <a:r>
              <a:rPr lang="es-CO" sz="2200" dirty="0" smtClean="0">
                <a:solidFill>
                  <a:srgbClr val="172B7E"/>
                </a:solidFill>
                <a:latin typeface="Ancizar Serif Extrabold" panose="020A0902070300000003" pitchFamily="18" charset="0"/>
                <a:cs typeface="Ancizar Sans Extrabold"/>
              </a:rPr>
              <a:t>UNAL </a:t>
            </a:r>
            <a:r>
              <a:rPr lang="es-CO" sz="2200" dirty="0" smtClean="0">
                <a:solidFill>
                  <a:srgbClr val="172B7E"/>
                </a:solidFill>
                <a:latin typeface="Ancizar Serif Extrabold" panose="020A0902070300000003" pitchFamily="18" charset="0"/>
                <a:cs typeface="Ancizar Sans Extrabold"/>
              </a:rPr>
              <a:t>SABER PRO – </a:t>
            </a:r>
          </a:p>
          <a:p>
            <a:r>
              <a:rPr lang="es-CO" sz="2200" u="sng" dirty="0" smtClean="0">
                <a:solidFill>
                  <a:srgbClr val="172B7E"/>
                </a:solidFill>
                <a:latin typeface="Ancizar Serif Extrabold" panose="020A0902070300000003" pitchFamily="18" charset="0"/>
                <a:cs typeface="Ancizar Sans Extrabold"/>
              </a:rPr>
              <a:t>PROGRAMA PAES</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654" y="1080655"/>
            <a:ext cx="9208655" cy="4599709"/>
          </a:xfrm>
          <a:prstGeom prst="rect">
            <a:avLst/>
          </a:prstGeom>
        </p:spPr>
      </p:pic>
    </p:spTree>
    <p:extLst>
      <p:ext uri="{BB962C8B-B14F-4D97-AF65-F5344CB8AC3E}">
        <p14:creationId xmlns:p14="http://schemas.microsoft.com/office/powerpoint/2010/main" val="34457619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a:t>
            </a:r>
            <a:r>
              <a:rPr lang="es-CO" sz="2200" dirty="0" smtClean="0">
                <a:solidFill>
                  <a:srgbClr val="172B7E"/>
                </a:solidFill>
                <a:latin typeface="Ancizar Serif Extrabold" panose="020A0902070300000003" pitchFamily="18" charset="0"/>
                <a:cs typeface="Ancizar Sans Extrabold"/>
              </a:rPr>
              <a:t>UNAL </a:t>
            </a:r>
            <a:r>
              <a:rPr lang="es-CO" sz="2200" dirty="0" smtClean="0">
                <a:solidFill>
                  <a:srgbClr val="172B7E"/>
                </a:solidFill>
                <a:latin typeface="Ancizar Serif Extrabold" panose="020A0902070300000003" pitchFamily="18" charset="0"/>
                <a:cs typeface="Ancizar Sans Extrabold"/>
              </a:rPr>
              <a:t>SABER PRO – </a:t>
            </a:r>
          </a:p>
          <a:p>
            <a:r>
              <a:rPr lang="es-CO" sz="2200" u="sng" dirty="0" smtClean="0">
                <a:solidFill>
                  <a:srgbClr val="172B7E"/>
                </a:solidFill>
                <a:latin typeface="Ancizar Serif Extrabold" panose="020A0902070300000003" pitchFamily="18" charset="0"/>
                <a:cs typeface="Ancizar Sans Extrabold"/>
              </a:rPr>
              <a:t>PROGRAMA PEAMA</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stretch>
            <a:fillRect/>
          </a:stretch>
        </p:blipFill>
        <p:spPr>
          <a:xfrm>
            <a:off x="1704109" y="1158875"/>
            <a:ext cx="8474364" cy="4567670"/>
          </a:xfrm>
          <a:prstGeom prst="rect">
            <a:avLst/>
          </a:prstGeom>
        </p:spPr>
      </p:pic>
    </p:spTree>
    <p:extLst>
      <p:ext uri="{BB962C8B-B14F-4D97-AF65-F5344CB8AC3E}">
        <p14:creationId xmlns:p14="http://schemas.microsoft.com/office/powerpoint/2010/main" val="27574924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01600" y="361636"/>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a:t>
            </a:r>
            <a:r>
              <a:rPr lang="es-CO" sz="2200" dirty="0" smtClean="0">
                <a:solidFill>
                  <a:srgbClr val="172B7E"/>
                </a:solidFill>
                <a:latin typeface="Ancizar Serif Extrabold" panose="020A0902070300000003" pitchFamily="18" charset="0"/>
                <a:cs typeface="Ancizar Sans Extrabold"/>
              </a:rPr>
              <a:t>UNAL </a:t>
            </a:r>
            <a:r>
              <a:rPr lang="es-CO" sz="2200" dirty="0" smtClean="0">
                <a:solidFill>
                  <a:srgbClr val="172B7E"/>
                </a:solidFill>
                <a:latin typeface="Ancizar Serif Extrabold" panose="020A0902070300000003" pitchFamily="18" charset="0"/>
                <a:cs typeface="Ancizar Sans Extrabold"/>
              </a:rPr>
              <a:t>SABER PRO – </a:t>
            </a:r>
          </a:p>
          <a:p>
            <a:r>
              <a:rPr lang="es-CO" sz="2200" u="sng" dirty="0" smtClean="0">
                <a:solidFill>
                  <a:srgbClr val="172B7E"/>
                </a:solidFill>
                <a:latin typeface="Ancizar Serif Extrabold" panose="020A0902070300000003" pitchFamily="18" charset="0"/>
                <a:cs typeface="Ancizar Sans Extrabold"/>
              </a:rPr>
              <a:t>POR PUNTAJE BÁSICO DE MATRÍCULA (PBM)</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158875"/>
            <a:ext cx="8539018" cy="4512252"/>
          </a:xfrm>
          <a:prstGeom prst="rect">
            <a:avLst/>
          </a:prstGeom>
        </p:spPr>
      </p:pic>
    </p:spTree>
    <p:extLst>
      <p:ext uri="{BB962C8B-B14F-4D97-AF65-F5344CB8AC3E}">
        <p14:creationId xmlns:p14="http://schemas.microsoft.com/office/powerpoint/2010/main" val="14927257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01600" y="361636"/>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a:t>
            </a:r>
            <a:r>
              <a:rPr lang="es-CO" sz="2200" dirty="0" smtClean="0">
                <a:solidFill>
                  <a:srgbClr val="172B7E"/>
                </a:solidFill>
                <a:latin typeface="Ancizar Serif Extrabold" panose="020A0902070300000003" pitchFamily="18" charset="0"/>
                <a:cs typeface="Ancizar Sans Extrabold"/>
              </a:rPr>
              <a:t>UNAL </a:t>
            </a:r>
            <a:r>
              <a:rPr lang="es-CO" sz="2200" dirty="0" smtClean="0">
                <a:solidFill>
                  <a:srgbClr val="172B7E"/>
                </a:solidFill>
                <a:latin typeface="Ancizar Serif Extrabold" panose="020A0902070300000003" pitchFamily="18" charset="0"/>
                <a:cs typeface="Ancizar Sans Extrabold"/>
              </a:rPr>
              <a:t>SABER PRO – </a:t>
            </a:r>
          </a:p>
          <a:p>
            <a:r>
              <a:rPr lang="es-CO" sz="2200" u="sng" dirty="0" smtClean="0">
                <a:solidFill>
                  <a:srgbClr val="172B7E"/>
                </a:solidFill>
                <a:latin typeface="Ancizar Serif Extrabold" panose="020A0902070300000003" pitchFamily="18" charset="0"/>
                <a:cs typeface="Ancizar Sans Extrabold"/>
              </a:rPr>
              <a:t>POR ESTRATO SOCIOECONÓMICO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018406"/>
            <a:ext cx="8612909" cy="4680430"/>
          </a:xfrm>
          <a:prstGeom prst="rect">
            <a:avLst/>
          </a:prstGeom>
        </p:spPr>
      </p:pic>
    </p:spTree>
    <p:extLst>
      <p:ext uri="{BB962C8B-B14F-4D97-AF65-F5344CB8AC3E}">
        <p14:creationId xmlns:p14="http://schemas.microsoft.com/office/powerpoint/2010/main" val="4734391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01600" y="361636"/>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a:t>
            </a:r>
            <a:r>
              <a:rPr lang="es-CO" sz="2200" dirty="0" smtClean="0">
                <a:solidFill>
                  <a:srgbClr val="172B7E"/>
                </a:solidFill>
                <a:latin typeface="Ancizar Serif Extrabold" panose="020A0902070300000003" pitchFamily="18" charset="0"/>
                <a:cs typeface="Ancizar Sans Extrabold"/>
              </a:rPr>
              <a:t>UNAL </a:t>
            </a:r>
            <a:r>
              <a:rPr lang="es-CO" sz="2200" dirty="0" smtClean="0">
                <a:solidFill>
                  <a:srgbClr val="172B7E"/>
                </a:solidFill>
                <a:latin typeface="Ancizar Serif Extrabold" panose="020A0902070300000003" pitchFamily="18" charset="0"/>
                <a:cs typeface="Ancizar Sans Extrabold"/>
              </a:rPr>
              <a:t>SABER PRO – </a:t>
            </a:r>
          </a:p>
          <a:p>
            <a:r>
              <a:rPr lang="es-CO" sz="2200" u="sng" dirty="0" smtClean="0">
                <a:solidFill>
                  <a:srgbClr val="172B7E"/>
                </a:solidFill>
                <a:latin typeface="Ancizar Serif Extrabold" panose="020A0902070300000003" pitchFamily="18" charset="0"/>
                <a:cs typeface="Ancizar Sans Extrabold"/>
              </a:rPr>
              <a:t>POR áreas del conocimiento</a:t>
            </a:r>
          </a:p>
        </p:txBody>
      </p:sp>
      <p:sp>
        <p:nvSpPr>
          <p:cNvPr id="6" name="Rectángulo 5"/>
          <p:cNvSpPr/>
          <p:nvPr/>
        </p:nvSpPr>
        <p:spPr>
          <a:xfrm>
            <a:off x="15517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709" y="988292"/>
            <a:ext cx="9190182" cy="4747490"/>
          </a:xfrm>
          <a:prstGeom prst="rect">
            <a:avLst/>
          </a:prstGeom>
        </p:spPr>
      </p:pic>
    </p:spTree>
    <p:extLst>
      <p:ext uri="{BB962C8B-B14F-4D97-AF65-F5344CB8AC3E}">
        <p14:creationId xmlns:p14="http://schemas.microsoft.com/office/powerpoint/2010/main" val="33293638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La </a:t>
            </a:r>
            <a:r>
              <a:rPr lang="es-CO" sz="2000" dirty="0">
                <a:solidFill>
                  <a:schemeClr val="tx1">
                    <a:lumMod val="65000"/>
                    <a:lumOff val="35000"/>
                  </a:schemeClr>
                </a:solidFill>
                <a:latin typeface="Ancizar Sans Light" panose="020B0502040300000003" pitchFamily="34" charset="0"/>
                <a:cs typeface="Ancizar Serif"/>
              </a:rPr>
              <a:t>proporción de docentes con doctorado en la Universidad se ha duplicado en los últimos 12 años. </a:t>
            </a:r>
            <a:r>
              <a:rPr lang="es-CO" sz="2000" dirty="0">
                <a:solidFill>
                  <a:schemeClr val="tx1">
                    <a:lumMod val="65000"/>
                    <a:lumOff val="35000"/>
                  </a:schemeClr>
                </a:solidFill>
                <a:latin typeface="Ancizar Sans Light" panose="020B0502040300000003" pitchFamily="34" charset="0"/>
                <a:cs typeface="Ancizar Serif"/>
              </a:rPr>
              <a:t>De un 27 % (791) de docentes con doctorado en el periodo 2008-2 se pasó a un 55% (1.724) con este título en el periodo 2020-2.</a:t>
            </a:r>
          </a:p>
        </p:txBody>
      </p:sp>
      <p:sp>
        <p:nvSpPr>
          <p:cNvPr id="8" name="Rectángulo 7"/>
          <p:cNvSpPr/>
          <p:nvPr/>
        </p:nvSpPr>
        <p:spPr>
          <a:xfrm>
            <a:off x="471053" y="2330735"/>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El </a:t>
            </a:r>
            <a:r>
              <a:rPr lang="es-CO" sz="2000" dirty="0">
                <a:solidFill>
                  <a:schemeClr val="tx1">
                    <a:lumMod val="65000"/>
                    <a:lumOff val="35000"/>
                  </a:schemeClr>
                </a:solidFill>
                <a:latin typeface="Ancizar Sans Light" panose="020B0502040300000003" pitchFamily="34" charset="0"/>
                <a:cs typeface="Ancizar Serif"/>
              </a:rPr>
              <a:t>Examen de Calidad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evalúa 5 competencias/pruebas transversales: Competencias Ciudadanas, Comunicación Escrita, inglés, Lectura Crítica y Razonamiento Cuantitativo.</a:t>
            </a:r>
          </a:p>
        </p:txBody>
      </p:sp>
      <p:sp>
        <p:nvSpPr>
          <p:cNvPr id="9" name="Rectángulo 8"/>
          <p:cNvSpPr/>
          <p:nvPr/>
        </p:nvSpPr>
        <p:spPr>
          <a:xfrm>
            <a:off x="471053" y="3381091"/>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En </a:t>
            </a:r>
            <a:r>
              <a:rPr lang="es-CO" sz="2000" dirty="0">
                <a:solidFill>
                  <a:schemeClr val="tx1">
                    <a:lumMod val="65000"/>
                    <a:lumOff val="35000"/>
                  </a:schemeClr>
                </a:solidFill>
                <a:latin typeface="Ancizar Sans Light" panose="020B0502040300000003" pitchFamily="34" charset="0"/>
                <a:cs typeface="Ancizar Serif"/>
              </a:rPr>
              <a:t>una escala de 0 a 300 puntos, el valor promedio de las pruebas genéricas en el examen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de las IES del país se ubicó, en el año 2019, en 147 puntos.</a:t>
            </a:r>
          </a:p>
        </p:txBody>
      </p:sp>
      <p:sp>
        <p:nvSpPr>
          <p:cNvPr id="6" name="Rectángulo 5"/>
          <p:cNvSpPr/>
          <p:nvPr/>
        </p:nvSpPr>
        <p:spPr>
          <a:xfrm>
            <a:off x="471053" y="4442569"/>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El </a:t>
            </a:r>
            <a:r>
              <a:rPr lang="es-CO" sz="2000" dirty="0">
                <a:solidFill>
                  <a:schemeClr val="tx1">
                    <a:lumMod val="65000"/>
                    <a:lumOff val="35000"/>
                  </a:schemeClr>
                </a:solidFill>
                <a:latin typeface="Ancizar Sans Light" panose="020B0502040300000003" pitchFamily="34" charset="0"/>
                <a:cs typeface="Ancizar Serif"/>
              </a:rPr>
              <a:t>valor promedio en las pruebas genéricas de los estudiantes de la Universidad Nacional de Colombia se ubicó en 177 puntos. </a:t>
            </a:r>
            <a:r>
              <a:rPr lang="es-CO" sz="2000" dirty="0">
                <a:solidFill>
                  <a:schemeClr val="tx1">
                    <a:lumMod val="65000"/>
                    <a:lumOff val="35000"/>
                  </a:schemeClr>
                </a:solidFill>
                <a:latin typeface="Ancizar Sans Light" panose="020B0502040300000003" pitchFamily="34" charset="0"/>
                <a:cs typeface="Ancizar Serif"/>
              </a:rPr>
              <a:t>La prueba con mejores resultados en la Universidad es la de razonamiento cuantitativo (188 en promedio) y la peor, comunicación escrita (155 en promedio).</a:t>
            </a:r>
          </a:p>
        </p:txBody>
      </p:sp>
    </p:spTree>
    <p:extLst>
      <p:ext uri="{BB962C8B-B14F-4D97-AF65-F5344CB8AC3E}">
        <p14:creationId xmlns:p14="http://schemas.microsoft.com/office/powerpoint/2010/main" val="19799879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17320"/>
            <a:ext cx="10889673"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resultados promedio obtenidos en la prueba de comunicación escrita por los estudiantes de la Universidad, además de bajo e histórico, se acerca al promedio obtenido por la totalidad de IES que conforman el Sistema de Educación Superior del país (UNAL 155 vs país 144</a:t>
            </a:r>
            <a:r>
              <a:rPr lang="es-CO" sz="2000" dirty="0" smtClean="0">
                <a:solidFill>
                  <a:schemeClr val="tx1">
                    <a:lumMod val="65000"/>
                    <a:lumOff val="35000"/>
                  </a:schemeClr>
                </a:solidFill>
                <a:latin typeface="Ancizar Sans Light" panose="020B0502040300000003" pitchFamily="34" charset="0"/>
                <a:cs typeface="Ancizar Serif"/>
              </a:rPr>
              <a:t>).</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8" name="Rectángulo 7"/>
          <p:cNvSpPr/>
          <p:nvPr/>
        </p:nvSpPr>
        <p:spPr>
          <a:xfrm>
            <a:off x="471053" y="2215583"/>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La </a:t>
            </a:r>
            <a:r>
              <a:rPr lang="es-CO" sz="2000" dirty="0">
                <a:solidFill>
                  <a:schemeClr val="tx1">
                    <a:lumMod val="65000"/>
                    <a:lumOff val="35000"/>
                  </a:schemeClr>
                </a:solidFill>
                <a:latin typeface="Ancizar Sans Light" panose="020B0502040300000003" pitchFamily="34" charset="0"/>
                <a:cs typeface="Ancizar Serif"/>
              </a:rPr>
              <a:t>Universidad de los Andes supera en promedio, en todas las pruebas genéricas, a la Universidad Nacional de Colombia.</a:t>
            </a:r>
          </a:p>
        </p:txBody>
      </p:sp>
      <p:sp>
        <p:nvSpPr>
          <p:cNvPr id="9" name="Rectángulo 8"/>
          <p:cNvSpPr/>
          <p:nvPr/>
        </p:nvSpPr>
        <p:spPr>
          <a:xfrm>
            <a:off x="471053" y="2930310"/>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La </a:t>
            </a:r>
            <a:r>
              <a:rPr lang="es-CO" sz="2000" dirty="0">
                <a:solidFill>
                  <a:schemeClr val="tx1">
                    <a:lumMod val="65000"/>
                    <a:lumOff val="35000"/>
                  </a:schemeClr>
                </a:solidFill>
                <a:latin typeface="Ancizar Sans Light" panose="020B0502040300000003" pitchFamily="34" charset="0"/>
                <a:cs typeface="Ancizar Serif"/>
              </a:rPr>
              <a:t>Universidad Nacional de Colombia, entre las principales universidades del país, es la única institución del SUE que se ubica en los primeros lugares –segundo- en los resultados de la prueba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Las Universidades Antioquia, Valle y UIS se ubican en la parte baja entre las 12 principales universidades.</a:t>
            </a:r>
          </a:p>
        </p:txBody>
      </p:sp>
      <p:sp>
        <p:nvSpPr>
          <p:cNvPr id="6" name="Rectángulo 5"/>
          <p:cNvSpPr/>
          <p:nvPr/>
        </p:nvSpPr>
        <p:spPr>
          <a:xfrm>
            <a:off x="471053" y="4260590"/>
            <a:ext cx="10926618" cy="163121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Entre </a:t>
            </a:r>
            <a:r>
              <a:rPr lang="es-CO" sz="2000" dirty="0">
                <a:solidFill>
                  <a:schemeClr val="tx1">
                    <a:lumMod val="65000"/>
                    <a:lumOff val="35000"/>
                  </a:schemeClr>
                </a:solidFill>
                <a:latin typeface="Ancizar Sans Light" panose="020B0502040300000003" pitchFamily="34" charset="0"/>
                <a:cs typeface="Ancizar Serif"/>
              </a:rPr>
              <a:t>las sedes andinas de la Universidad y con excepción de los resultados obtenidos en la prueba de razonamiento cuantitativo, la Sede Bogotá supera a la Sede Medellín, la Sede Medellín a la de Manizales y la Sede Manizales a la Sede Palmira. </a:t>
            </a:r>
            <a:r>
              <a:rPr lang="es-CO" sz="2000" dirty="0">
                <a:solidFill>
                  <a:schemeClr val="tx1">
                    <a:lumMod val="65000"/>
                    <a:lumOff val="35000"/>
                  </a:schemeClr>
                </a:solidFill>
                <a:latin typeface="Ancizar Sans Light" panose="020B0502040300000003" pitchFamily="34" charset="0"/>
                <a:cs typeface="Ancizar Serif"/>
              </a:rPr>
              <a:t>En la prueba de razonamiento cuantitativo, la sede Medellín supera los resultados obtenidos por la Sede Bogotá e incluso, los obtenidos por la Universidad de los Andes.</a:t>
            </a:r>
          </a:p>
        </p:txBody>
      </p:sp>
    </p:spTree>
    <p:extLst>
      <p:ext uri="{BB962C8B-B14F-4D97-AF65-F5344CB8AC3E}">
        <p14:creationId xmlns:p14="http://schemas.microsoft.com/office/powerpoint/2010/main" val="10989839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programas académicos de </a:t>
            </a:r>
            <a:r>
              <a:rPr lang="es-CO" sz="2200" dirty="0" smtClean="0">
                <a:solidFill>
                  <a:srgbClr val="172B7E"/>
                </a:solidFill>
                <a:latin typeface="Ancizar Serif Extrabold" panose="020A0902070300000003" pitchFamily="18" charset="0"/>
                <a:cs typeface="Ancizar Sans Extrabold"/>
              </a:rPr>
              <a:t>postgrado</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547446" y="5733795"/>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provista por la </a:t>
            </a:r>
            <a:r>
              <a:rPr lang="es-CO" sz="800" dirty="0" smtClean="0">
                <a:solidFill>
                  <a:schemeClr val="tx1">
                    <a:lumMod val="75000"/>
                    <a:lumOff val="25000"/>
                  </a:schemeClr>
                </a:solidFill>
                <a:latin typeface="Ancizar Sans Thin"/>
                <a:cs typeface="Ancizar Sans Thin"/>
              </a:rPr>
              <a:t>Vicerrectoría Académica</a:t>
            </a:r>
            <a:endParaRPr lang="es-ES" sz="800" dirty="0">
              <a:solidFill>
                <a:schemeClr val="tx1">
                  <a:lumMod val="75000"/>
                  <a:lumOff val="25000"/>
                </a:schemeClr>
              </a:solidFill>
              <a:latin typeface="Ancizar Sans Thin"/>
              <a:cs typeface="Ancizar Sans Thin"/>
            </a:endParaRPr>
          </a:p>
        </p:txBody>
      </p:sp>
      <p:pic>
        <p:nvPicPr>
          <p:cNvPr id="6" name="Imagen 5"/>
          <p:cNvPicPr>
            <a:picLocks noChangeAspect="1"/>
          </p:cNvPicPr>
          <p:nvPr/>
        </p:nvPicPr>
        <p:blipFill>
          <a:blip r:embed="rId2"/>
          <a:stretch>
            <a:fillRect/>
          </a:stretch>
        </p:blipFill>
        <p:spPr>
          <a:xfrm>
            <a:off x="1547446" y="1081453"/>
            <a:ext cx="8976946" cy="4598127"/>
          </a:xfrm>
          <a:prstGeom prst="rect">
            <a:avLst/>
          </a:prstGeom>
        </p:spPr>
      </p:pic>
    </p:spTree>
    <p:extLst>
      <p:ext uri="{BB962C8B-B14F-4D97-AF65-F5344CB8AC3E}">
        <p14:creationId xmlns:p14="http://schemas.microsoft.com/office/powerpoint/2010/main" val="14207505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17320"/>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estudiantes admitidos a través de la Sede Orinoquía superan en promedio los resultados obtenidos por los estudiantes de la Sede Palmira.</a:t>
            </a:r>
          </a:p>
        </p:txBody>
      </p:sp>
      <p:sp>
        <p:nvSpPr>
          <p:cNvPr id="8" name="Rectángulo 7"/>
          <p:cNvSpPr/>
          <p:nvPr/>
        </p:nvSpPr>
        <p:spPr>
          <a:xfrm>
            <a:off x="471053" y="2045774"/>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resultados promedio obtenidos por los hombres en la prueba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se acerca al promedio obtenido por las mujeres. </a:t>
            </a:r>
            <a:r>
              <a:rPr lang="es-CO" sz="2000" dirty="0">
                <a:solidFill>
                  <a:schemeClr val="tx1">
                    <a:lumMod val="65000"/>
                    <a:lumOff val="35000"/>
                  </a:schemeClr>
                </a:solidFill>
                <a:latin typeface="Ancizar Sans Light" panose="020B0502040300000003" pitchFamily="34" charset="0"/>
                <a:cs typeface="Ancizar Serif"/>
              </a:rPr>
              <a:t>Los hombres, en promedio, superan a las mujeres en las pruebas de razonamiento cuantitativo e inglés; en contraste, las mujeres superan en promedio a los hombres en las pruebas de lectura crítica y comunicación escrita.</a:t>
            </a:r>
          </a:p>
        </p:txBody>
      </p:sp>
      <p:sp>
        <p:nvSpPr>
          <p:cNvPr id="6" name="Rectángulo 5"/>
          <p:cNvSpPr/>
          <p:nvPr/>
        </p:nvSpPr>
        <p:spPr>
          <a:xfrm>
            <a:off x="471053" y="3765387"/>
            <a:ext cx="10926618" cy="163121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estudiantes admitidos a través del programa PEAMA presentan los puntajes promedio más bajos en las pruebas genéricas del examen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seguido de los admitidos a través del programa PAES. </a:t>
            </a:r>
            <a:r>
              <a:rPr lang="es-CO" sz="2000" dirty="0">
                <a:solidFill>
                  <a:schemeClr val="tx1">
                    <a:lumMod val="65000"/>
                    <a:lumOff val="35000"/>
                  </a:schemeClr>
                </a:solidFill>
                <a:latin typeface="Ancizar Sans Light" panose="020B0502040300000003" pitchFamily="34" charset="0"/>
                <a:cs typeface="Ancizar Serif"/>
              </a:rPr>
              <a:t>Los admitidos de manera regular, además de alejarse de manera importante en los resultados promedio obtenidos, presentan los mejores resultados en la Universidad.</a:t>
            </a:r>
          </a:p>
        </p:txBody>
      </p:sp>
    </p:spTree>
    <p:extLst>
      <p:ext uri="{BB962C8B-B14F-4D97-AF65-F5344CB8AC3E}">
        <p14:creationId xmlns:p14="http://schemas.microsoft.com/office/powerpoint/2010/main" val="15261013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1033542"/>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Es </a:t>
            </a:r>
            <a:r>
              <a:rPr lang="es-CO" sz="2000" dirty="0">
                <a:solidFill>
                  <a:schemeClr val="tx1">
                    <a:lumMod val="65000"/>
                    <a:lumOff val="35000"/>
                  </a:schemeClr>
                </a:solidFill>
                <a:latin typeface="Ancizar Sans Light" panose="020B0502040300000003" pitchFamily="34" charset="0"/>
                <a:cs typeface="Ancizar Serif"/>
              </a:rPr>
              <a:t>preocupante los valores promedio obtenidos en las pruebas genéricas del examen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por los estudiantes provenientes de comunidades indígenas.</a:t>
            </a:r>
          </a:p>
        </p:txBody>
      </p:sp>
      <p:sp>
        <p:nvSpPr>
          <p:cNvPr id="8" name="Rectángulo 7"/>
          <p:cNvSpPr/>
          <p:nvPr/>
        </p:nvSpPr>
        <p:spPr>
          <a:xfrm>
            <a:off x="471053" y="1847937"/>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De </a:t>
            </a:r>
            <a:r>
              <a:rPr lang="es-CO" sz="2000" dirty="0">
                <a:solidFill>
                  <a:schemeClr val="tx1">
                    <a:lumMod val="65000"/>
                    <a:lumOff val="35000"/>
                  </a:schemeClr>
                </a:solidFill>
                <a:latin typeface="Ancizar Sans Light" panose="020B0502040300000003" pitchFamily="34" charset="0"/>
                <a:cs typeface="Ancizar Serif"/>
              </a:rPr>
              <a:t>continuarse con la tendencia actual de resultados obtenidos por los estudiantes PAES y PEAMA (admisión especial) y dado su crecimiento en la Universidad a nivel de inscritos, admitidos y matriculados, se estima que los resultados promedio de la Universidad en las pruebas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puede decrecer durante los próximos años.</a:t>
            </a:r>
          </a:p>
        </p:txBody>
      </p:sp>
      <p:sp>
        <p:nvSpPr>
          <p:cNvPr id="6" name="Rectángulo 5"/>
          <p:cNvSpPr/>
          <p:nvPr/>
        </p:nvSpPr>
        <p:spPr>
          <a:xfrm>
            <a:off x="471053" y="3330949"/>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estudiantes pertenecientes a familias de estratos iguales o superiores al 4 presentan mejores resultados en las pruebas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que los estudiantes provenientes de hogares pertenecientes a estratos 1 o 2. </a:t>
            </a:r>
            <a:r>
              <a:rPr lang="es-CO" sz="2000" dirty="0">
                <a:solidFill>
                  <a:schemeClr val="tx1">
                    <a:lumMod val="65000"/>
                    <a:lumOff val="35000"/>
                  </a:schemeClr>
                </a:solidFill>
                <a:latin typeface="Ancizar Sans Light" panose="020B0502040300000003" pitchFamily="34" charset="0"/>
                <a:cs typeface="Ancizar Serif"/>
              </a:rPr>
              <a:t>Esta misma correspondencia se observa en el Puntaje Básico de Matrícula (PBM). </a:t>
            </a:r>
            <a:r>
              <a:rPr lang="es-CO" sz="2000" dirty="0">
                <a:solidFill>
                  <a:schemeClr val="tx1">
                    <a:lumMod val="65000"/>
                    <a:lumOff val="35000"/>
                  </a:schemeClr>
                </a:solidFill>
                <a:latin typeface="Ancizar Sans Light" panose="020B0502040300000003" pitchFamily="34" charset="0"/>
                <a:cs typeface="Ancizar Serif"/>
              </a:rPr>
              <a:t>Mayores </a:t>
            </a:r>
            <a:r>
              <a:rPr lang="es-CO" sz="2000" dirty="0" smtClean="0">
                <a:solidFill>
                  <a:schemeClr val="tx1">
                    <a:lumMod val="65000"/>
                    <a:lumOff val="35000"/>
                  </a:schemeClr>
                </a:solidFill>
                <a:latin typeface="Ancizar Sans Light" panose="020B0502040300000003" pitchFamily="34" charset="0"/>
                <a:cs typeface="Ancizar Serif"/>
              </a:rPr>
              <a:t>PBMs, </a:t>
            </a:r>
            <a:r>
              <a:rPr lang="es-CO" sz="2000" dirty="0">
                <a:solidFill>
                  <a:schemeClr val="tx1">
                    <a:lumMod val="65000"/>
                    <a:lumOff val="35000"/>
                  </a:schemeClr>
                </a:solidFill>
                <a:latin typeface="Ancizar Sans Light" panose="020B0502040300000003" pitchFamily="34" charset="0"/>
                <a:cs typeface="Ancizar Serif"/>
              </a:rPr>
              <a:t>mejores resultados; menores PBMs, peores resultados.</a:t>
            </a:r>
          </a:p>
        </p:txBody>
      </p:sp>
      <p:sp>
        <p:nvSpPr>
          <p:cNvPr id="3" name="Rectángulo 2"/>
          <p:cNvSpPr/>
          <p:nvPr/>
        </p:nvSpPr>
        <p:spPr>
          <a:xfrm>
            <a:off x="387928" y="4900468"/>
            <a:ext cx="11009743" cy="1015663"/>
          </a:xfrm>
          <a:prstGeom prst="rect">
            <a:avLst/>
          </a:prstGeom>
        </p:spPr>
        <p:txBody>
          <a:bodyPr wrap="square">
            <a:spAutoFit/>
          </a:bodyPr>
          <a:lstStyle/>
          <a:p>
            <a:pPr marL="342900" indent="-34290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Los estudiantes del área de Matemáticas y Ciencias Naturales presentan los mejores promedios en las pruebas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En contraste, los de Agronomía, Veterinaria y Afines, los peores resultados promedio.</a:t>
            </a:r>
          </a:p>
        </p:txBody>
      </p:sp>
    </p:spTree>
    <p:extLst>
      <p:ext uri="{BB962C8B-B14F-4D97-AF65-F5344CB8AC3E}">
        <p14:creationId xmlns:p14="http://schemas.microsoft.com/office/powerpoint/2010/main" val="16340688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4. investigación</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7614769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89322" y="368809"/>
            <a:ext cx="11407114"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a:solidFill>
                  <a:srgbClr val="172B7E"/>
                </a:solidFill>
                <a:latin typeface="Ancizar Serif Extrabold" panose="020A0902070300000003" pitchFamily="18" charset="0"/>
                <a:cs typeface="Ancizar Sans Extrabold"/>
              </a:rPr>
              <a:t>Total grupos de investigación UNAL por </a:t>
            </a:r>
            <a:r>
              <a:rPr lang="es-CO" sz="2200" dirty="0" smtClean="0">
                <a:solidFill>
                  <a:srgbClr val="172B7E"/>
                </a:solidFill>
                <a:latin typeface="Ancizar Serif Extrabold" panose="020A0902070300000003" pitchFamily="18" charset="0"/>
                <a:cs typeface="Ancizar Sans Extrabold"/>
              </a:rPr>
              <a:t>tipología, Año </a:t>
            </a:r>
            <a:r>
              <a:rPr lang="es-CO" sz="2200" dirty="0">
                <a:solidFill>
                  <a:srgbClr val="172B7E"/>
                </a:solidFill>
                <a:latin typeface="Ancizar Serif Extrabold" panose="020A0902070300000003" pitchFamily="18" charset="0"/>
                <a:cs typeface="Ancizar Sans Extrabold"/>
              </a:rPr>
              <a:t>2020</a:t>
            </a:r>
          </a:p>
        </p:txBody>
      </p:sp>
      <p:sp>
        <p:nvSpPr>
          <p:cNvPr id="6" name="Rectángulo 5"/>
          <p:cNvSpPr/>
          <p:nvPr/>
        </p:nvSpPr>
        <p:spPr>
          <a:xfrm>
            <a:off x="868362" y="5800647"/>
            <a:ext cx="2604655"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Vicerrectoría de Investigación</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62" y="1140979"/>
            <a:ext cx="4174693" cy="4511675"/>
          </a:xfrm>
          <a:prstGeom prst="rect">
            <a:avLst/>
          </a:prstGeom>
        </p:spPr>
      </p:pic>
      <p:sp>
        <p:nvSpPr>
          <p:cNvPr id="5" name="Rectángulo 4"/>
          <p:cNvSpPr/>
          <p:nvPr/>
        </p:nvSpPr>
        <p:spPr>
          <a:xfrm>
            <a:off x="5800436" y="1369491"/>
            <a:ext cx="6096000" cy="1323439"/>
          </a:xfrm>
          <a:prstGeom prst="rect">
            <a:avLst/>
          </a:prstGeom>
        </p:spPr>
        <p:txBody>
          <a:bodyPr>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la Universidad existe un total de 953 grupos de investigación de los cuales el 61% está categorizado en Minciencias, el 35% se encuentra registrado y el 4% son reconocidos.</a:t>
            </a:r>
          </a:p>
        </p:txBody>
      </p:sp>
      <p:sp>
        <p:nvSpPr>
          <p:cNvPr id="8" name="Rectángulo 7"/>
          <p:cNvSpPr/>
          <p:nvPr/>
        </p:nvSpPr>
        <p:spPr>
          <a:xfrm>
            <a:off x="5800436" y="3175673"/>
            <a:ext cx="6096000" cy="1938992"/>
          </a:xfrm>
          <a:prstGeom prst="rect">
            <a:avLst/>
          </a:prstGeom>
        </p:spPr>
        <p:txBody>
          <a:bodyPr>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El </a:t>
            </a:r>
            <a:r>
              <a:rPr lang="es-CO" sz="2000" dirty="0">
                <a:solidFill>
                  <a:schemeClr val="tx1">
                    <a:lumMod val="65000"/>
                    <a:lumOff val="35000"/>
                  </a:schemeClr>
                </a:solidFill>
                <a:latin typeface="Ancizar Sans Light" panose="020B0502040300000003" pitchFamily="34" charset="0"/>
                <a:cs typeface="Ancizar Serif"/>
              </a:rPr>
              <a:t>68% (647) de los grupos de investigación pertenece a la Sede Bogotá, el 19% (180) a la Sede Medellín, el 7% (66) a la Sede Manizales, el 5% a la Sede Palmira y el 1% (14) a las Sedes de Presencia Nacional incluida La Paz (Amazonía 8, Caribe 4, Orinoquía 1 y La Paz 1).</a:t>
            </a:r>
          </a:p>
        </p:txBody>
      </p:sp>
    </p:spTree>
    <p:extLst>
      <p:ext uri="{BB962C8B-B14F-4D97-AF65-F5344CB8AC3E}">
        <p14:creationId xmlns:p14="http://schemas.microsoft.com/office/powerpoint/2010/main" val="22066530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89322" y="368809"/>
            <a:ext cx="11407114"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grupos de investigación unal</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868362" y="5800647"/>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 con base en información provista por la Vicerrectoría de Investigación</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315" y="1034472"/>
            <a:ext cx="10243127" cy="4766175"/>
          </a:xfrm>
          <a:prstGeom prst="rect">
            <a:avLst/>
          </a:prstGeom>
        </p:spPr>
      </p:pic>
    </p:spTree>
    <p:extLst>
      <p:ext uri="{BB962C8B-B14F-4D97-AF65-F5344CB8AC3E}">
        <p14:creationId xmlns:p14="http://schemas.microsoft.com/office/powerpoint/2010/main" val="59909875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89322" y="566779"/>
            <a:ext cx="11407114"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Distribución </a:t>
            </a:r>
            <a:r>
              <a:rPr lang="es-CO" sz="2200" dirty="0">
                <a:solidFill>
                  <a:srgbClr val="172B7E"/>
                </a:solidFill>
                <a:latin typeface="Ancizar Serif Extrabold" panose="020A0902070300000003" pitchFamily="18" charset="0"/>
                <a:cs typeface="Ancizar Sans Extrabold"/>
              </a:rPr>
              <a:t>grupos de investigación categorizados UNAL</a:t>
            </a:r>
            <a:br>
              <a:rPr lang="es-CO" sz="2200" dirty="0">
                <a:solidFill>
                  <a:srgbClr val="172B7E"/>
                </a:solidFill>
                <a:latin typeface="Ancizar Serif Extrabold" panose="020A0902070300000003" pitchFamily="18" charset="0"/>
                <a:cs typeface="Ancizar Sans Extrabold"/>
              </a:rPr>
            </a:br>
            <a:r>
              <a:rPr lang="es-CO" sz="2200" dirty="0">
                <a:solidFill>
                  <a:srgbClr val="172B7E"/>
                </a:solidFill>
                <a:latin typeface="Ancizar Serif Extrabold" panose="020A0902070300000003" pitchFamily="18" charset="0"/>
                <a:cs typeface="Ancizar Sans Extrabold"/>
              </a:rPr>
              <a:t>por categoría y sedes, año 2020.</a:t>
            </a:r>
          </a:p>
        </p:txBody>
      </p:sp>
      <p:sp>
        <p:nvSpPr>
          <p:cNvPr id="6" name="Rectángulo 5"/>
          <p:cNvSpPr/>
          <p:nvPr/>
        </p:nvSpPr>
        <p:spPr>
          <a:xfrm>
            <a:off x="1817978" y="5877253"/>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Vicerrectoría de Investigación</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stretch>
            <a:fillRect/>
          </a:stretch>
        </p:blipFill>
        <p:spPr>
          <a:xfrm>
            <a:off x="1817978" y="1348509"/>
            <a:ext cx="8101878" cy="4551494"/>
          </a:xfrm>
          <a:prstGeom prst="rect">
            <a:avLst/>
          </a:prstGeom>
        </p:spPr>
      </p:pic>
    </p:spTree>
    <p:extLst>
      <p:ext uri="{BB962C8B-B14F-4D97-AF65-F5344CB8AC3E}">
        <p14:creationId xmlns:p14="http://schemas.microsoft.com/office/powerpoint/2010/main" val="16270297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89322" y="566779"/>
            <a:ext cx="11407114"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Grupos categorizados de investigación unal de acuerdo a sedes de base de sus integrantes</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868362" y="5816981"/>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 con base en información provista por la Vicerrectoría de Investigación</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055" y="1302327"/>
            <a:ext cx="8211127" cy="4414981"/>
          </a:xfrm>
          <a:prstGeom prst="rect">
            <a:avLst/>
          </a:prstGeom>
        </p:spPr>
      </p:pic>
    </p:spTree>
    <p:extLst>
      <p:ext uri="{BB962C8B-B14F-4D97-AF65-F5344CB8AC3E}">
        <p14:creationId xmlns:p14="http://schemas.microsoft.com/office/powerpoint/2010/main" val="131775775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02995" y="368809"/>
            <a:ext cx="1185046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grupos CATEGORIZADOS de investigación UNAL POR ÁREAS DE LA OCDE</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542617" y="5826051"/>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 con base en información provista por la Vicerrectoría de Investigación</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617" y="1006764"/>
            <a:ext cx="9494838" cy="4708405"/>
          </a:xfrm>
          <a:prstGeom prst="rect">
            <a:avLst/>
          </a:prstGeom>
        </p:spPr>
      </p:pic>
    </p:spTree>
    <p:extLst>
      <p:ext uri="{BB962C8B-B14F-4D97-AF65-F5344CB8AC3E}">
        <p14:creationId xmlns:p14="http://schemas.microsoft.com/office/powerpoint/2010/main" val="11264050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02995" y="565232"/>
            <a:ext cx="1185046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Investigadores </a:t>
            </a:r>
            <a:r>
              <a:rPr lang="es-CO" sz="2200" dirty="0">
                <a:solidFill>
                  <a:srgbClr val="172B7E"/>
                </a:solidFill>
                <a:latin typeface="Ancizar Serif Extrabold" panose="020A0902070300000003" pitchFamily="18" charset="0"/>
                <a:cs typeface="Ancizar Sans Extrabold"/>
              </a:rPr>
              <a:t>de la </a:t>
            </a:r>
            <a:r>
              <a:rPr lang="es-CO" sz="2200" dirty="0" smtClean="0">
                <a:solidFill>
                  <a:srgbClr val="172B7E"/>
                </a:solidFill>
                <a:latin typeface="Ancizar Serif Extrabold" panose="020A0902070300000003" pitchFamily="18" charset="0"/>
                <a:cs typeface="Ancizar Sans Extrabold"/>
              </a:rPr>
              <a:t>Universidad </a:t>
            </a:r>
            <a:r>
              <a:rPr lang="es-CO" sz="2200" dirty="0">
                <a:solidFill>
                  <a:srgbClr val="172B7E"/>
                </a:solidFill>
                <a:latin typeface="Ancizar Serif Extrabold" panose="020A0902070300000003" pitchFamily="18" charset="0"/>
                <a:cs typeface="Ancizar Sans Extrabold"/>
              </a:rPr>
              <a:t>categorizados por </a:t>
            </a:r>
            <a:r>
              <a:rPr lang="es-CO" sz="2200" dirty="0" smtClean="0">
                <a:solidFill>
                  <a:srgbClr val="172B7E"/>
                </a:solidFill>
                <a:latin typeface="Ancizar Serif Extrabold" panose="020A0902070300000003" pitchFamily="18" charset="0"/>
                <a:cs typeface="Ancizar Sans Extrabold"/>
              </a:rPr>
              <a:t>Colciencias,   PERIODO </a:t>
            </a:r>
            <a:r>
              <a:rPr lang="es-CO" sz="2200" dirty="0">
                <a:solidFill>
                  <a:srgbClr val="172B7E"/>
                </a:solidFill>
                <a:latin typeface="Ancizar Serif Extrabold" panose="020A0902070300000003" pitchFamily="18" charset="0"/>
                <a:cs typeface="Ancizar Sans Extrabold"/>
              </a:rPr>
              <a:t>2020</a:t>
            </a:r>
          </a:p>
          <a:p>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528660" y="5706083"/>
            <a:ext cx="2249013"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 Vicerrectoría de Investigación</a:t>
            </a:r>
            <a:endParaRPr lang="es-ES" sz="800" dirty="0">
              <a:solidFill>
                <a:schemeClr val="tx1">
                  <a:lumMod val="75000"/>
                  <a:lumOff val="25000"/>
                </a:schemeClr>
              </a:solidFill>
              <a:latin typeface="Ancizar Sans Thin"/>
              <a:cs typeface="Ancizar Sans Thin"/>
            </a:endParaRPr>
          </a:p>
        </p:txBody>
      </p:sp>
      <p:pic>
        <p:nvPicPr>
          <p:cNvPr id="2050" name="Picture 2" descr="Grupos por se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465" y="1297340"/>
            <a:ext cx="8477250" cy="177954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528660" y="3283666"/>
            <a:ext cx="10078317" cy="2308324"/>
          </a:xfrm>
          <a:prstGeom prst="rect">
            <a:avLst/>
          </a:prstGeom>
        </p:spPr>
        <p:txBody>
          <a:bodyPr wrap="square">
            <a:spAutoFit/>
          </a:bodyPr>
          <a:lstStyle/>
          <a:p>
            <a:pPr algn="just">
              <a:buFont typeface="Arial" panose="020B0604020202020204" pitchFamily="34" charset="0"/>
              <a:buChar char="•"/>
            </a:pPr>
            <a:r>
              <a:rPr lang="es-CO" dirty="0" smtClean="0">
                <a:solidFill>
                  <a:schemeClr val="tx1">
                    <a:lumMod val="65000"/>
                    <a:lumOff val="35000"/>
                  </a:schemeClr>
                </a:solidFill>
                <a:latin typeface="Ancizar Sans Light" panose="020B0502040300000003" pitchFamily="34" charset="0"/>
                <a:cs typeface="Ancizar Serif"/>
              </a:rPr>
              <a:t> El </a:t>
            </a:r>
            <a:r>
              <a:rPr lang="es-CO" dirty="0">
                <a:solidFill>
                  <a:schemeClr val="tx1">
                    <a:lumMod val="65000"/>
                    <a:lumOff val="35000"/>
                  </a:schemeClr>
                </a:solidFill>
                <a:latin typeface="Ancizar Sans Light" panose="020B0502040300000003" pitchFamily="34" charset="0"/>
                <a:cs typeface="Ancizar Serif"/>
              </a:rPr>
              <a:t>9% de los investigadores del país reconocidos por Minciencias pertenece a la Universidad.</a:t>
            </a:r>
          </a:p>
          <a:p>
            <a:pPr algn="just">
              <a:buFont typeface="Arial" panose="020B0604020202020204" pitchFamily="34" charset="0"/>
              <a:buChar char="•"/>
            </a:pPr>
            <a:r>
              <a:rPr lang="es-CO" dirty="0" smtClean="0">
                <a:solidFill>
                  <a:schemeClr val="tx1">
                    <a:lumMod val="65000"/>
                    <a:lumOff val="35000"/>
                  </a:schemeClr>
                </a:solidFill>
                <a:latin typeface="Ancizar Sans Light" panose="020B0502040300000003" pitchFamily="34" charset="0"/>
                <a:cs typeface="Ancizar Serif"/>
              </a:rPr>
              <a:t> El </a:t>
            </a:r>
            <a:r>
              <a:rPr lang="es-CO" dirty="0">
                <a:solidFill>
                  <a:schemeClr val="tx1">
                    <a:lumMod val="65000"/>
                    <a:lumOff val="35000"/>
                  </a:schemeClr>
                </a:solidFill>
                <a:latin typeface="Ancizar Sans Light" panose="020B0502040300000003" pitchFamily="34" charset="0"/>
                <a:cs typeface="Ancizar Serif"/>
              </a:rPr>
              <a:t>38% de los docentes de carrera de la Universidad está categorizado como investigador por Minciencias.</a:t>
            </a:r>
          </a:p>
          <a:p>
            <a:pPr algn="just">
              <a:buFont typeface="Arial" panose="020B0604020202020204" pitchFamily="34" charset="0"/>
              <a:buChar char="•"/>
            </a:pPr>
            <a:r>
              <a:rPr lang="es-CO" dirty="0" smtClean="0">
                <a:solidFill>
                  <a:schemeClr val="tx1">
                    <a:lumMod val="65000"/>
                    <a:lumOff val="35000"/>
                  </a:schemeClr>
                </a:solidFill>
                <a:latin typeface="Ancizar Sans Light" panose="020B0502040300000003" pitchFamily="34" charset="0"/>
                <a:cs typeface="Ancizar Serif"/>
              </a:rPr>
              <a:t> Según </a:t>
            </a:r>
            <a:r>
              <a:rPr lang="es-CO" dirty="0">
                <a:solidFill>
                  <a:schemeClr val="tx1">
                    <a:lumMod val="65000"/>
                    <a:lumOff val="35000"/>
                  </a:schemeClr>
                </a:solidFill>
                <a:latin typeface="Ancizar Sans Light" panose="020B0502040300000003" pitchFamily="34" charset="0"/>
                <a:cs typeface="Ancizar Serif"/>
              </a:rPr>
              <a:t>Minciencias, el 1% (12) de los investigadores de la Universidad está clasificado como </a:t>
            </a:r>
            <a:r>
              <a:rPr lang="es-CO" dirty="0">
                <a:solidFill>
                  <a:schemeClr val="tx1">
                    <a:lumMod val="65000"/>
                    <a:lumOff val="35000"/>
                  </a:schemeClr>
                </a:solidFill>
                <a:latin typeface="Ancizar Sans Light" panose="020B0502040300000003" pitchFamily="34" charset="0"/>
                <a:cs typeface="Ancizar Serif"/>
              </a:rPr>
              <a:t>Emérito, </a:t>
            </a:r>
            <a:r>
              <a:rPr lang="es-CO" dirty="0">
                <a:solidFill>
                  <a:schemeClr val="tx1">
                    <a:lumMod val="65000"/>
                    <a:lumOff val="35000"/>
                  </a:schemeClr>
                </a:solidFill>
                <a:latin typeface="Ancizar Sans Light" panose="020B0502040300000003" pitchFamily="34" charset="0"/>
                <a:cs typeface="Ancizar Serif"/>
              </a:rPr>
              <a:t>el 40% (472) como Sénior, el 34% (408) como Junior y el 25% (300) como Asociado.</a:t>
            </a:r>
          </a:p>
          <a:p>
            <a:pPr algn="just">
              <a:buFont typeface="Arial" panose="020B0604020202020204" pitchFamily="34" charset="0"/>
              <a:buChar char="•"/>
            </a:pPr>
            <a:r>
              <a:rPr lang="es-CO" dirty="0" smtClean="0">
                <a:solidFill>
                  <a:schemeClr val="tx1">
                    <a:lumMod val="65000"/>
                    <a:lumOff val="35000"/>
                  </a:schemeClr>
                </a:solidFill>
                <a:latin typeface="Ancizar Sans Light" panose="020B0502040300000003" pitchFamily="34" charset="0"/>
                <a:cs typeface="Ancizar Serif"/>
              </a:rPr>
              <a:t> El </a:t>
            </a:r>
            <a:r>
              <a:rPr lang="es-CO" dirty="0">
                <a:solidFill>
                  <a:schemeClr val="tx1">
                    <a:lumMod val="65000"/>
                    <a:lumOff val="35000"/>
                  </a:schemeClr>
                </a:solidFill>
                <a:latin typeface="Ancizar Sans Light" panose="020B0502040300000003" pitchFamily="34" charset="0"/>
                <a:cs typeface="Ancizar Serif"/>
              </a:rPr>
              <a:t>número de estudiantes de la Universidad clasificados como investigadores ante Minciencias es relativamente bajo.</a:t>
            </a:r>
          </a:p>
          <a:p>
            <a:pPr algn="just">
              <a:buFont typeface="Arial" panose="020B0604020202020204" pitchFamily="34" charset="0"/>
              <a:buChar char="•"/>
            </a:pPr>
            <a:r>
              <a:rPr lang="es-CO" dirty="0" smtClean="0">
                <a:solidFill>
                  <a:schemeClr val="tx1">
                    <a:lumMod val="65000"/>
                    <a:lumOff val="35000"/>
                  </a:schemeClr>
                </a:solidFill>
                <a:latin typeface="Ancizar Sans Light" panose="020B0502040300000003" pitchFamily="34" charset="0"/>
                <a:cs typeface="Ancizar Serif"/>
              </a:rPr>
              <a:t> La </a:t>
            </a:r>
            <a:r>
              <a:rPr lang="es-CO" dirty="0">
                <a:solidFill>
                  <a:schemeClr val="tx1">
                    <a:lumMod val="65000"/>
                    <a:lumOff val="35000"/>
                  </a:schemeClr>
                </a:solidFill>
                <a:latin typeface="Ancizar Sans Light" panose="020B0502040300000003" pitchFamily="34" charset="0"/>
                <a:cs typeface="Ancizar Serif"/>
              </a:rPr>
              <a:t>Sede Bogotá congrega el 63% (752) de los investigadores; las demás sedes, el 37% (440).</a:t>
            </a:r>
          </a:p>
        </p:txBody>
      </p:sp>
    </p:spTree>
    <p:extLst>
      <p:ext uri="{BB962C8B-B14F-4D97-AF65-F5344CB8AC3E}">
        <p14:creationId xmlns:p14="http://schemas.microsoft.com/office/powerpoint/2010/main" val="46010566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02995" y="368809"/>
            <a:ext cx="1185046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las revistas de la unal en el índice bibliográfico publindex</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11279" y="5832982"/>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 con base en información provista por la Vicerrectoría de Investigación</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279" y="1019683"/>
            <a:ext cx="10233891" cy="4806368"/>
          </a:xfrm>
          <a:prstGeom prst="rect">
            <a:avLst/>
          </a:prstGeom>
        </p:spPr>
      </p:pic>
    </p:spTree>
    <p:extLst>
      <p:ext uri="{BB962C8B-B14F-4D97-AF65-F5344CB8AC3E}">
        <p14:creationId xmlns:p14="http://schemas.microsoft.com/office/powerpoint/2010/main" val="3081451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ntilla-presentac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Plantilla-presentacion.thmx</Template>
  <TotalTime>1403</TotalTime>
  <Words>4080</Words>
  <Application>Microsoft Office PowerPoint</Application>
  <PresentationFormat>Panorámica</PresentationFormat>
  <Paragraphs>336</Paragraphs>
  <Slides>119</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119</vt:i4>
      </vt:variant>
    </vt:vector>
  </HeadingPairs>
  <TitlesOfParts>
    <vt:vector size="129" baseType="lpstr">
      <vt:lpstr>Ancizar Sans</vt:lpstr>
      <vt:lpstr>Ancizar Sans Extrabold</vt:lpstr>
      <vt:lpstr>Ancizar Sans Light</vt:lpstr>
      <vt:lpstr>Ancizar Sans Thin</vt:lpstr>
      <vt:lpstr>Ancizar Serif</vt:lpstr>
      <vt:lpstr>Ancizar Serif Extrabold</vt:lpstr>
      <vt:lpstr>Arial</vt:lpstr>
      <vt:lpstr>Calibri</vt:lpstr>
      <vt:lpstr>Yanone Kaffeesatz</vt:lpstr>
      <vt:lpstr>Plantilla-presentacion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Unimedios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dc:title>
  <dc:creator>Shayu Garnica</dc:creator>
  <cp:lastModifiedBy>jm</cp:lastModifiedBy>
  <cp:revision>192</cp:revision>
  <dcterms:created xsi:type="dcterms:W3CDTF">2018-07-09T16:33:10Z</dcterms:created>
  <dcterms:modified xsi:type="dcterms:W3CDTF">2021-02-15T18:08:02Z</dcterms:modified>
</cp:coreProperties>
</file>